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64" r:id="rId2"/>
    <p:sldId id="257" r:id="rId3"/>
    <p:sldId id="258" r:id="rId4"/>
    <p:sldId id="260" r:id="rId5"/>
    <p:sldId id="262" r:id="rId6"/>
    <p:sldId id="261" r:id="rId7"/>
  </p:sldIdLst>
  <p:sldSz cx="6858000" cy="9144000" type="screen4x3"/>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915" y="8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217" cy="497524"/>
          </a:xfrm>
          <a:prstGeom prst="rect">
            <a:avLst/>
          </a:prstGeom>
        </p:spPr>
        <p:txBody>
          <a:bodyPr vert="horz" lIns="91568" tIns="45784" rIns="91568" bIns="45784" rtlCol="0"/>
          <a:lstStyle>
            <a:lvl1pPr algn="l">
              <a:defRPr sz="1200"/>
            </a:lvl1pPr>
          </a:lstStyle>
          <a:p>
            <a:endParaRPr lang="en-GB"/>
          </a:p>
        </p:txBody>
      </p:sp>
      <p:sp>
        <p:nvSpPr>
          <p:cNvPr id="3" name="Date Placeholder 2"/>
          <p:cNvSpPr>
            <a:spLocks noGrp="1"/>
          </p:cNvSpPr>
          <p:nvPr>
            <p:ph type="dt" sz="quarter" idx="1"/>
          </p:nvPr>
        </p:nvSpPr>
        <p:spPr>
          <a:xfrm>
            <a:off x="3855981" y="0"/>
            <a:ext cx="2951217" cy="497524"/>
          </a:xfrm>
          <a:prstGeom prst="rect">
            <a:avLst/>
          </a:prstGeom>
        </p:spPr>
        <p:txBody>
          <a:bodyPr vert="horz" lIns="91568" tIns="45784" rIns="91568" bIns="45784" rtlCol="0"/>
          <a:lstStyle>
            <a:lvl1pPr algn="r">
              <a:defRPr sz="1200"/>
            </a:lvl1pPr>
          </a:lstStyle>
          <a:p>
            <a:fld id="{C89243D2-2339-4EF4-86EF-D87C9180EE2B}" type="datetimeFigureOut">
              <a:rPr lang="en-GB" smtClean="0"/>
              <a:t>24/02/2021</a:t>
            </a:fld>
            <a:endParaRPr lang="en-GB"/>
          </a:p>
        </p:txBody>
      </p:sp>
      <p:sp>
        <p:nvSpPr>
          <p:cNvPr id="4" name="Footer Placeholder 3"/>
          <p:cNvSpPr>
            <a:spLocks noGrp="1"/>
          </p:cNvSpPr>
          <p:nvPr>
            <p:ph type="ftr" sz="quarter" idx="2"/>
          </p:nvPr>
        </p:nvSpPr>
        <p:spPr>
          <a:xfrm>
            <a:off x="0" y="9441812"/>
            <a:ext cx="2951217" cy="497524"/>
          </a:xfrm>
          <a:prstGeom prst="rect">
            <a:avLst/>
          </a:prstGeom>
        </p:spPr>
        <p:txBody>
          <a:bodyPr vert="horz" lIns="91568" tIns="45784" rIns="91568" bIns="45784" rtlCol="0" anchor="b"/>
          <a:lstStyle>
            <a:lvl1pPr algn="l">
              <a:defRPr sz="1200"/>
            </a:lvl1pPr>
          </a:lstStyle>
          <a:p>
            <a:endParaRPr lang="en-GB"/>
          </a:p>
        </p:txBody>
      </p:sp>
      <p:sp>
        <p:nvSpPr>
          <p:cNvPr id="5" name="Slide Number Placeholder 4"/>
          <p:cNvSpPr>
            <a:spLocks noGrp="1"/>
          </p:cNvSpPr>
          <p:nvPr>
            <p:ph type="sldNum" sz="quarter" idx="3"/>
          </p:nvPr>
        </p:nvSpPr>
        <p:spPr>
          <a:xfrm>
            <a:off x="3855981" y="9441812"/>
            <a:ext cx="2951217" cy="497524"/>
          </a:xfrm>
          <a:prstGeom prst="rect">
            <a:avLst/>
          </a:prstGeom>
        </p:spPr>
        <p:txBody>
          <a:bodyPr vert="horz" lIns="91568" tIns="45784" rIns="91568" bIns="45784" rtlCol="0" anchor="b"/>
          <a:lstStyle>
            <a:lvl1pPr algn="r">
              <a:defRPr sz="1200"/>
            </a:lvl1pPr>
          </a:lstStyle>
          <a:p>
            <a:fld id="{CBE45C5D-2443-405A-BCF9-9BA456011D4F}" type="slidenum">
              <a:rPr lang="en-GB" smtClean="0"/>
              <a:t>‹#›</a:t>
            </a:fld>
            <a:endParaRPr lang="en-GB"/>
          </a:p>
        </p:txBody>
      </p:sp>
    </p:spTree>
    <p:extLst>
      <p:ext uri="{BB962C8B-B14F-4D97-AF65-F5344CB8AC3E}">
        <p14:creationId xmlns:p14="http://schemas.microsoft.com/office/powerpoint/2010/main" val="143509510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217" cy="497524"/>
          </a:xfrm>
          <a:prstGeom prst="rect">
            <a:avLst/>
          </a:prstGeom>
        </p:spPr>
        <p:txBody>
          <a:bodyPr vert="horz" lIns="91568" tIns="45784" rIns="91568" bIns="45784" rtlCol="0"/>
          <a:lstStyle>
            <a:lvl1pPr algn="l">
              <a:defRPr sz="1200"/>
            </a:lvl1pPr>
          </a:lstStyle>
          <a:p>
            <a:endParaRPr lang="en-GB"/>
          </a:p>
        </p:txBody>
      </p:sp>
      <p:sp>
        <p:nvSpPr>
          <p:cNvPr id="3" name="Date Placeholder 2"/>
          <p:cNvSpPr>
            <a:spLocks noGrp="1"/>
          </p:cNvSpPr>
          <p:nvPr>
            <p:ph type="dt" idx="1"/>
          </p:nvPr>
        </p:nvSpPr>
        <p:spPr>
          <a:xfrm>
            <a:off x="3855981" y="0"/>
            <a:ext cx="2951217" cy="497524"/>
          </a:xfrm>
          <a:prstGeom prst="rect">
            <a:avLst/>
          </a:prstGeom>
        </p:spPr>
        <p:txBody>
          <a:bodyPr vert="horz" lIns="91568" tIns="45784" rIns="91568" bIns="45784" rtlCol="0"/>
          <a:lstStyle>
            <a:lvl1pPr algn="r">
              <a:defRPr sz="1200"/>
            </a:lvl1pPr>
          </a:lstStyle>
          <a:p>
            <a:fld id="{8C326393-3BBE-4C69-BBDB-D29F352D93CC}" type="datetimeFigureOut">
              <a:rPr lang="en-GB" smtClean="0"/>
              <a:t>24/02/2021</a:t>
            </a:fld>
            <a:endParaRPr lang="en-GB"/>
          </a:p>
        </p:txBody>
      </p:sp>
      <p:sp>
        <p:nvSpPr>
          <p:cNvPr id="4" name="Slide Image Placeholder 3"/>
          <p:cNvSpPr>
            <a:spLocks noGrp="1" noRot="1" noChangeAspect="1"/>
          </p:cNvSpPr>
          <p:nvPr>
            <p:ph type="sldImg" idx="2"/>
          </p:nvPr>
        </p:nvSpPr>
        <p:spPr>
          <a:xfrm>
            <a:off x="2006600" y="746125"/>
            <a:ext cx="2795588" cy="3727450"/>
          </a:xfrm>
          <a:prstGeom prst="rect">
            <a:avLst/>
          </a:prstGeom>
          <a:noFill/>
          <a:ln w="12700">
            <a:solidFill>
              <a:prstClr val="black"/>
            </a:solidFill>
          </a:ln>
        </p:spPr>
        <p:txBody>
          <a:bodyPr vert="horz" lIns="91568" tIns="45784" rIns="91568" bIns="45784" rtlCol="0" anchor="ctr"/>
          <a:lstStyle/>
          <a:p>
            <a:endParaRPr lang="en-GB"/>
          </a:p>
        </p:txBody>
      </p:sp>
      <p:sp>
        <p:nvSpPr>
          <p:cNvPr id="5" name="Notes Placeholder 4"/>
          <p:cNvSpPr>
            <a:spLocks noGrp="1"/>
          </p:cNvSpPr>
          <p:nvPr>
            <p:ph type="body" sz="quarter" idx="3"/>
          </p:nvPr>
        </p:nvSpPr>
        <p:spPr>
          <a:xfrm>
            <a:off x="680562" y="4722497"/>
            <a:ext cx="5447666" cy="4472939"/>
          </a:xfrm>
          <a:prstGeom prst="rect">
            <a:avLst/>
          </a:prstGeom>
        </p:spPr>
        <p:txBody>
          <a:bodyPr vert="horz" lIns="91568" tIns="45784" rIns="91568" bIns="4578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1812"/>
            <a:ext cx="2951217" cy="497524"/>
          </a:xfrm>
          <a:prstGeom prst="rect">
            <a:avLst/>
          </a:prstGeom>
        </p:spPr>
        <p:txBody>
          <a:bodyPr vert="horz" lIns="91568" tIns="45784" rIns="91568" bIns="45784" rtlCol="0" anchor="b"/>
          <a:lstStyle>
            <a:lvl1pPr algn="l">
              <a:defRPr sz="1200"/>
            </a:lvl1pPr>
          </a:lstStyle>
          <a:p>
            <a:endParaRPr lang="en-GB"/>
          </a:p>
        </p:txBody>
      </p:sp>
      <p:sp>
        <p:nvSpPr>
          <p:cNvPr id="7" name="Slide Number Placeholder 6"/>
          <p:cNvSpPr>
            <a:spLocks noGrp="1"/>
          </p:cNvSpPr>
          <p:nvPr>
            <p:ph type="sldNum" sz="quarter" idx="5"/>
          </p:nvPr>
        </p:nvSpPr>
        <p:spPr>
          <a:xfrm>
            <a:off x="3855981" y="9441812"/>
            <a:ext cx="2951217" cy="497524"/>
          </a:xfrm>
          <a:prstGeom prst="rect">
            <a:avLst/>
          </a:prstGeom>
        </p:spPr>
        <p:txBody>
          <a:bodyPr vert="horz" lIns="91568" tIns="45784" rIns="91568" bIns="45784" rtlCol="0" anchor="b"/>
          <a:lstStyle>
            <a:lvl1pPr algn="r">
              <a:defRPr sz="1200"/>
            </a:lvl1pPr>
          </a:lstStyle>
          <a:p>
            <a:fld id="{3DE8055F-E490-4536-961E-8BEBF5BB2C29}" type="slidenum">
              <a:rPr lang="en-GB" smtClean="0"/>
              <a:t>‹#›</a:t>
            </a:fld>
            <a:endParaRPr lang="en-GB"/>
          </a:p>
        </p:txBody>
      </p:sp>
    </p:spTree>
    <p:extLst>
      <p:ext uri="{BB962C8B-B14F-4D97-AF65-F5344CB8AC3E}">
        <p14:creationId xmlns:p14="http://schemas.microsoft.com/office/powerpoint/2010/main" val="2829784957"/>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DE8055F-E490-4536-961E-8BEBF5BB2C29}" type="slidenum">
              <a:rPr lang="en-GB" smtClean="0"/>
              <a:t>3</a:t>
            </a:fld>
            <a:endParaRPr lang="en-GB"/>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154309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669965B-C16F-45A3-9CDA-D5B77AED50B6}" type="datetime1">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BFEA3C-C8A1-4005-86DC-2C389F09C1CB}" type="slidenum">
              <a:rPr lang="en-GB" smtClean="0"/>
              <a:t>‹#›</a:t>
            </a:fld>
            <a:endParaRPr lang="en-GB"/>
          </a:p>
        </p:txBody>
      </p:sp>
    </p:spTree>
    <p:extLst>
      <p:ext uri="{BB962C8B-B14F-4D97-AF65-F5344CB8AC3E}">
        <p14:creationId xmlns:p14="http://schemas.microsoft.com/office/powerpoint/2010/main" val="2459668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3BD2A20-5C5A-4C08-909A-24CE6A56F010}" type="datetime1">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BFEA3C-C8A1-4005-86DC-2C389F09C1CB}" type="slidenum">
              <a:rPr lang="en-GB" smtClean="0"/>
              <a:t>‹#›</a:t>
            </a:fld>
            <a:endParaRPr lang="en-GB"/>
          </a:p>
        </p:txBody>
      </p:sp>
    </p:spTree>
    <p:extLst>
      <p:ext uri="{BB962C8B-B14F-4D97-AF65-F5344CB8AC3E}">
        <p14:creationId xmlns:p14="http://schemas.microsoft.com/office/powerpoint/2010/main" val="2123786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0A5AD42-D8A9-4441-B054-232F1E701221}" type="datetime1">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BFEA3C-C8A1-4005-86DC-2C389F09C1CB}" type="slidenum">
              <a:rPr lang="en-GB" smtClean="0"/>
              <a:t>‹#›</a:t>
            </a:fld>
            <a:endParaRPr lang="en-GB"/>
          </a:p>
        </p:txBody>
      </p:sp>
    </p:spTree>
    <p:extLst>
      <p:ext uri="{BB962C8B-B14F-4D97-AF65-F5344CB8AC3E}">
        <p14:creationId xmlns:p14="http://schemas.microsoft.com/office/powerpoint/2010/main" val="576860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9DAABE5-A674-45CE-AE80-2A3925C9FCFA}" type="datetime1">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BFEA3C-C8A1-4005-86DC-2C389F09C1CB}" type="slidenum">
              <a:rPr lang="en-GB" smtClean="0"/>
              <a:t>‹#›</a:t>
            </a:fld>
            <a:endParaRPr lang="en-GB"/>
          </a:p>
        </p:txBody>
      </p:sp>
    </p:spTree>
    <p:extLst>
      <p:ext uri="{BB962C8B-B14F-4D97-AF65-F5344CB8AC3E}">
        <p14:creationId xmlns:p14="http://schemas.microsoft.com/office/powerpoint/2010/main" val="4248604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50D5DC-205A-4944-A8EA-2473CCEDD0A9}" type="datetime1">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BFEA3C-C8A1-4005-86DC-2C389F09C1CB}" type="slidenum">
              <a:rPr lang="en-GB" smtClean="0"/>
              <a:t>‹#›</a:t>
            </a:fld>
            <a:endParaRPr lang="en-GB"/>
          </a:p>
        </p:txBody>
      </p:sp>
    </p:spTree>
    <p:extLst>
      <p:ext uri="{BB962C8B-B14F-4D97-AF65-F5344CB8AC3E}">
        <p14:creationId xmlns:p14="http://schemas.microsoft.com/office/powerpoint/2010/main" val="3537218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43FB3CD-D7BE-434A-8D6D-5A7CD810AC77}" type="datetime1">
              <a:rPr lang="en-GB" smtClean="0"/>
              <a:t>24/02/2021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BFEA3C-C8A1-4005-86DC-2C389F09C1CB}" type="slidenum">
              <a:rPr lang="en-GB" smtClean="0"/>
              <a:t>‹#›</a:t>
            </a:fld>
            <a:endParaRPr lang="en-GB"/>
          </a:p>
        </p:txBody>
      </p:sp>
    </p:spTree>
    <p:extLst>
      <p:ext uri="{BB962C8B-B14F-4D97-AF65-F5344CB8AC3E}">
        <p14:creationId xmlns:p14="http://schemas.microsoft.com/office/powerpoint/2010/main" val="2294099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64925B8-1CD2-4EAF-87CC-AB9B11F63CE5}" type="datetime1">
              <a:rPr lang="en-GB" smtClean="0"/>
              <a:t>24/02/2021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EBFEA3C-C8A1-4005-86DC-2C389F09C1CB}" type="slidenum">
              <a:rPr lang="en-GB" smtClean="0"/>
              <a:t>‹#›</a:t>
            </a:fld>
            <a:endParaRPr lang="en-GB"/>
          </a:p>
        </p:txBody>
      </p:sp>
    </p:spTree>
    <p:extLst>
      <p:ext uri="{BB962C8B-B14F-4D97-AF65-F5344CB8AC3E}">
        <p14:creationId xmlns:p14="http://schemas.microsoft.com/office/powerpoint/2010/main" val="2347714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F020352-F6C7-4BEA-B8C0-1411546D578C}" type="datetime1">
              <a:rPr lang="en-GB" smtClean="0"/>
              <a:t>24/02/2021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EBFEA3C-C8A1-4005-86DC-2C389F09C1CB}" type="slidenum">
              <a:rPr lang="en-GB" smtClean="0"/>
              <a:t>‹#›</a:t>
            </a:fld>
            <a:endParaRPr lang="en-GB"/>
          </a:p>
        </p:txBody>
      </p:sp>
    </p:spTree>
    <p:extLst>
      <p:ext uri="{BB962C8B-B14F-4D97-AF65-F5344CB8AC3E}">
        <p14:creationId xmlns:p14="http://schemas.microsoft.com/office/powerpoint/2010/main" val="3395606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41465A-1181-4FB4-AA25-B9E7540B510B}" type="datetime1">
              <a:rPr lang="en-GB" smtClean="0"/>
              <a:t>24/02/2021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EBFEA3C-C8A1-4005-86DC-2C389F09C1CB}" type="slidenum">
              <a:rPr lang="en-GB" smtClean="0"/>
              <a:t>‹#›</a:t>
            </a:fld>
            <a:endParaRPr lang="en-GB"/>
          </a:p>
        </p:txBody>
      </p:sp>
    </p:spTree>
    <p:extLst>
      <p:ext uri="{BB962C8B-B14F-4D97-AF65-F5344CB8AC3E}">
        <p14:creationId xmlns:p14="http://schemas.microsoft.com/office/powerpoint/2010/main" val="312103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62617-2165-4DC0-9FDE-CFAED394B85D}" type="datetime1">
              <a:rPr lang="en-GB" smtClean="0"/>
              <a:t>24/02/2021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BFEA3C-C8A1-4005-86DC-2C389F09C1CB}" type="slidenum">
              <a:rPr lang="en-GB" smtClean="0"/>
              <a:t>‹#›</a:t>
            </a:fld>
            <a:endParaRPr lang="en-GB"/>
          </a:p>
        </p:txBody>
      </p:sp>
    </p:spTree>
    <p:extLst>
      <p:ext uri="{BB962C8B-B14F-4D97-AF65-F5344CB8AC3E}">
        <p14:creationId xmlns:p14="http://schemas.microsoft.com/office/powerpoint/2010/main" val="4133183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23F2DB-BB30-40C9-80E0-70929B99D409}" type="datetime1">
              <a:rPr lang="en-GB" smtClean="0"/>
              <a:t>24/02/2021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BFEA3C-C8A1-4005-86DC-2C389F09C1CB}" type="slidenum">
              <a:rPr lang="en-GB" smtClean="0"/>
              <a:t>‹#›</a:t>
            </a:fld>
            <a:endParaRPr lang="en-GB"/>
          </a:p>
        </p:txBody>
      </p:sp>
    </p:spTree>
    <p:extLst>
      <p:ext uri="{BB962C8B-B14F-4D97-AF65-F5344CB8AC3E}">
        <p14:creationId xmlns:p14="http://schemas.microsoft.com/office/powerpoint/2010/main" val="3927872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E2FC9E2A-B1FB-4276-BCBD-BBCA3746DB57}" type="datetime1">
              <a:rPr lang="en-GB" smtClean="0"/>
              <a:t>24/02/2021</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EBFEA3C-C8A1-4005-86DC-2C389F09C1CB}" type="slidenum">
              <a:rPr lang="en-GB" smtClean="0"/>
              <a:t>‹#›</a:t>
            </a:fld>
            <a:endParaRPr lang="en-GB"/>
          </a:p>
        </p:txBody>
      </p:sp>
    </p:spTree>
    <p:extLst>
      <p:ext uri="{BB962C8B-B14F-4D97-AF65-F5344CB8AC3E}">
        <p14:creationId xmlns:p14="http://schemas.microsoft.com/office/powerpoint/2010/main" val="2706222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0648" y="323528"/>
            <a:ext cx="6408712" cy="7478970"/>
          </a:xfrm>
          <a:prstGeom prst="rect">
            <a:avLst/>
          </a:prstGeom>
        </p:spPr>
        <p:txBody>
          <a:bodyPr wrap="square">
            <a:spAutoFit/>
          </a:bodyPr>
          <a:lstStyle/>
          <a:p>
            <a:r>
              <a:rPr lang="en-US" sz="1200" b="1" dirty="0" smtClean="0"/>
              <a:t>                                                             TOWN </a:t>
            </a:r>
            <a:r>
              <a:rPr lang="en-US" sz="1200" b="1" dirty="0"/>
              <a:t>HALL HIRE AGREEMENT</a:t>
            </a:r>
            <a:endParaRPr lang="en-GB" sz="1200" dirty="0"/>
          </a:p>
          <a:p>
            <a:r>
              <a:rPr lang="en-US" sz="1200" dirty="0"/>
              <a:t> </a:t>
            </a:r>
            <a:endParaRPr lang="en-GB" sz="1200" dirty="0"/>
          </a:p>
          <a:p>
            <a:r>
              <a:rPr lang="en-US" sz="1200" b="1" dirty="0"/>
              <a:t>THIS AGREEMENT</a:t>
            </a:r>
            <a:r>
              <a:rPr lang="en-US" sz="1200" dirty="0"/>
              <a:t> is made the 	</a:t>
            </a:r>
            <a:r>
              <a:rPr lang="en-US" sz="1200" dirty="0" smtClean="0"/>
              <a:t>day </a:t>
            </a:r>
            <a:r>
              <a:rPr lang="en-US" sz="1200" dirty="0"/>
              <a:t>of 	</a:t>
            </a:r>
            <a:r>
              <a:rPr lang="en-US" sz="1200" dirty="0" smtClean="0"/>
              <a:t>                                   </a:t>
            </a:r>
            <a:r>
              <a:rPr lang="en-US" sz="1200" dirty="0" smtClean="0"/>
              <a:t>2021                                 </a:t>
            </a:r>
            <a:r>
              <a:rPr lang="en-US" sz="1200" b="1" dirty="0" smtClean="0"/>
              <a:t>                                                                    </a:t>
            </a:r>
            <a:r>
              <a:rPr lang="en-US" sz="1200" b="1" dirty="0" smtClean="0"/>
              <a:t>BETWEEN</a:t>
            </a:r>
            <a:endParaRPr lang="en-GB" sz="1200" dirty="0"/>
          </a:p>
          <a:p>
            <a:r>
              <a:rPr lang="en-US" sz="1200" dirty="0"/>
              <a:t> </a:t>
            </a:r>
            <a:endParaRPr lang="en-GB" sz="1200" dirty="0"/>
          </a:p>
          <a:p>
            <a:r>
              <a:rPr lang="en-US" sz="1200" dirty="0"/>
              <a:t>The Director of Public Works for and on behalf of the Falkland Islands Government (“FIG”) of the one part </a:t>
            </a:r>
            <a:r>
              <a:rPr lang="en-US" sz="1200" b="1" dirty="0"/>
              <a:t>AND</a:t>
            </a:r>
            <a:r>
              <a:rPr lang="en-US" sz="1200" dirty="0"/>
              <a:t>  </a:t>
            </a:r>
            <a:endParaRPr lang="en-GB" sz="1200" dirty="0"/>
          </a:p>
          <a:p>
            <a:r>
              <a:rPr lang="en-US" sz="1200" dirty="0"/>
              <a:t> </a:t>
            </a:r>
            <a:endParaRPr lang="en-GB" sz="1200" dirty="0"/>
          </a:p>
          <a:p>
            <a:r>
              <a:rPr lang="en-US" sz="1200" dirty="0"/>
              <a:t>[Name]............................................ of [Address]............................................................. </a:t>
            </a:r>
            <a:endParaRPr lang="en-GB" sz="1200" dirty="0"/>
          </a:p>
          <a:p>
            <a:r>
              <a:rPr lang="en-US" sz="1200" dirty="0"/>
              <a:t> </a:t>
            </a:r>
            <a:endParaRPr lang="en-GB" sz="1200" dirty="0"/>
          </a:p>
          <a:p>
            <a:r>
              <a:rPr lang="en-US" sz="1200" dirty="0"/>
              <a:t> </a:t>
            </a:r>
            <a:endParaRPr lang="en-GB" sz="1200" dirty="0"/>
          </a:p>
          <a:p>
            <a:r>
              <a:rPr lang="en-US" sz="1200" dirty="0"/>
              <a:t>Contact details; Tel</a:t>
            </a:r>
            <a:r>
              <a:rPr lang="en-US" sz="1200" dirty="0" smtClean="0"/>
              <a:t>:   ……….………..  </a:t>
            </a:r>
            <a:r>
              <a:rPr lang="en-US" sz="1200" dirty="0"/>
              <a:t>Mob</a:t>
            </a:r>
            <a:r>
              <a:rPr lang="en-US" sz="1200" dirty="0" smtClean="0"/>
              <a:t>: …………..…….  </a:t>
            </a:r>
            <a:r>
              <a:rPr lang="en-US" sz="1200" dirty="0"/>
              <a:t>Email</a:t>
            </a:r>
            <a:r>
              <a:rPr lang="en-US" sz="1200" dirty="0" smtClean="0"/>
              <a:t>:  ……………………………………………...</a:t>
            </a:r>
            <a:endParaRPr lang="en-GB" sz="1200" dirty="0"/>
          </a:p>
          <a:p>
            <a:r>
              <a:rPr lang="en-US" sz="1200" dirty="0"/>
              <a:t>(“the Licensee”) of the other part</a:t>
            </a:r>
            <a:endParaRPr lang="en-GB" sz="1200" dirty="0"/>
          </a:p>
          <a:p>
            <a:r>
              <a:rPr lang="en-US" sz="1200" dirty="0"/>
              <a:t> </a:t>
            </a:r>
            <a:endParaRPr lang="en-GB" sz="1200" dirty="0"/>
          </a:p>
          <a:p>
            <a:pPr lvl="0" algn="just"/>
            <a:r>
              <a:rPr lang="en-US" sz="1200" dirty="0"/>
              <a:t>FIG agrees to hire to the Licensee the following rooms situated on the first floor of the Town Hall, Ross Road, Stanley (“the Premises”) together with all furniture and fittings therein.</a:t>
            </a:r>
            <a:endParaRPr lang="en-GB" sz="1200" dirty="0"/>
          </a:p>
          <a:p>
            <a:pPr algn="just"/>
            <a:r>
              <a:rPr lang="en-US" sz="1200" dirty="0"/>
              <a:t> </a:t>
            </a:r>
            <a:endParaRPr lang="en-GB" sz="1200" dirty="0"/>
          </a:p>
          <a:p>
            <a:pPr algn="just"/>
            <a:r>
              <a:rPr lang="en-US" sz="1200" dirty="0"/>
              <a:t>    All rooms including the main hall, stage, and refreshment room/kitchen </a:t>
            </a:r>
            <a:endParaRPr lang="en-GB" sz="1200" dirty="0"/>
          </a:p>
          <a:p>
            <a:pPr algn="just"/>
            <a:r>
              <a:rPr lang="en-US" sz="1200" dirty="0"/>
              <a:t>    Refreshment room/kitchen</a:t>
            </a:r>
            <a:endParaRPr lang="en-GB" sz="1200" dirty="0"/>
          </a:p>
          <a:p>
            <a:pPr algn="just"/>
            <a:r>
              <a:rPr lang="en-US" sz="1200" dirty="0"/>
              <a:t>    Stage only for rehearsal	</a:t>
            </a:r>
            <a:r>
              <a:rPr lang="en-US" sz="1200" dirty="0" smtClean="0"/>
              <a:t>                                           </a:t>
            </a:r>
            <a:r>
              <a:rPr lang="en-US" sz="1200" i="1" dirty="0" smtClean="0"/>
              <a:t> </a:t>
            </a:r>
            <a:r>
              <a:rPr lang="en-US" sz="1200" b="1" i="1" dirty="0"/>
              <a:t>(delete as applicable)</a:t>
            </a:r>
            <a:endParaRPr lang="en-GB" sz="1200" dirty="0"/>
          </a:p>
          <a:p>
            <a:pPr algn="just"/>
            <a:r>
              <a:rPr lang="en-US" sz="1200" i="1" dirty="0"/>
              <a:t> </a:t>
            </a:r>
            <a:endParaRPr lang="en-GB" sz="1200" dirty="0"/>
          </a:p>
          <a:p>
            <a:pPr lvl="0" algn="just"/>
            <a:r>
              <a:rPr lang="en-US" sz="1200" dirty="0"/>
              <a:t>FIG permits the Licensee and all persons entering the Premises with the permission of the Licensee to use the lavatories and cloakrooms situated on the first floor of the Town Hall.  Entrance to the Premises is by the ground floor entrance and stairs at the east end of the Town Hall.</a:t>
            </a:r>
            <a:endParaRPr lang="en-GB" sz="1200" dirty="0"/>
          </a:p>
          <a:p>
            <a:r>
              <a:rPr lang="en-US" sz="1200" dirty="0"/>
              <a:t> </a:t>
            </a:r>
            <a:endParaRPr lang="en-GB" sz="1200" dirty="0"/>
          </a:p>
          <a:p>
            <a:pPr lvl="0"/>
            <a:r>
              <a:rPr lang="en-US" sz="1200" dirty="0"/>
              <a:t>The hire of the Premises is for the purpose of </a:t>
            </a:r>
            <a:r>
              <a:rPr lang="en-US" sz="1200" dirty="0" smtClean="0"/>
              <a:t>..........................................................</a:t>
            </a:r>
          </a:p>
          <a:p>
            <a:pPr lvl="0"/>
            <a:endParaRPr lang="en-GB" sz="1200" dirty="0"/>
          </a:p>
          <a:p>
            <a:r>
              <a:rPr lang="en-US" sz="1200" dirty="0"/>
              <a:t> </a:t>
            </a:r>
            <a:endParaRPr lang="en-GB" sz="1200" dirty="0"/>
          </a:p>
          <a:p>
            <a:pPr lvl="0"/>
            <a:r>
              <a:rPr lang="en-US" sz="1200" dirty="0"/>
              <a:t>The Premises are hired to the Licensee between the hours of ........... am/pm and ............. am/pm </a:t>
            </a:r>
            <a:endParaRPr lang="en-US" sz="1200" dirty="0" smtClean="0"/>
          </a:p>
          <a:p>
            <a:pPr lvl="0"/>
            <a:endParaRPr lang="en-US" sz="1200" dirty="0"/>
          </a:p>
          <a:p>
            <a:pPr lvl="0"/>
            <a:r>
              <a:rPr lang="en-US" sz="1200" dirty="0" smtClean="0"/>
              <a:t>from </a:t>
            </a:r>
            <a:r>
              <a:rPr lang="en-US" sz="1200" dirty="0"/>
              <a:t>the following date (s) ...................................... to ………………………….. </a:t>
            </a:r>
            <a:endParaRPr lang="en-US" sz="1200" dirty="0" smtClean="0"/>
          </a:p>
          <a:p>
            <a:pPr lvl="0"/>
            <a:r>
              <a:rPr lang="en-US" sz="1200" b="1" i="1" dirty="0" smtClean="0"/>
              <a:t>(</a:t>
            </a:r>
            <a:r>
              <a:rPr lang="en-US" sz="1200" b="1" i="1" dirty="0"/>
              <a:t>to include any days </a:t>
            </a:r>
            <a:r>
              <a:rPr lang="en-US" sz="1200" b="1" i="1" dirty="0" smtClean="0"/>
              <a:t> required </a:t>
            </a:r>
            <a:r>
              <a:rPr lang="en-US" sz="1200" b="1" i="1" dirty="0"/>
              <a:t>for set-up and the function itself</a:t>
            </a:r>
            <a:r>
              <a:rPr lang="en-US" sz="1200" b="1" i="1" dirty="0" smtClean="0"/>
              <a:t>)</a:t>
            </a:r>
            <a:r>
              <a:rPr lang="en-US" sz="1200" dirty="0" smtClean="0"/>
              <a:t>.</a:t>
            </a:r>
          </a:p>
          <a:p>
            <a:pPr lvl="0"/>
            <a:endParaRPr lang="en-US" sz="1200" dirty="0" smtClean="0"/>
          </a:p>
          <a:p>
            <a:pPr lvl="0"/>
            <a:endParaRPr lang="en-US" sz="1200" dirty="0"/>
          </a:p>
          <a:p>
            <a:pPr lvl="0"/>
            <a:r>
              <a:rPr lang="en-US" sz="1200" dirty="0" smtClean="0"/>
              <a:t> </a:t>
            </a:r>
            <a:r>
              <a:rPr lang="en-US" sz="1200" dirty="0"/>
              <a:t>The function will be held between </a:t>
            </a:r>
            <a:r>
              <a:rPr lang="en-US" sz="1200" dirty="0" smtClean="0"/>
              <a:t>…………….</a:t>
            </a:r>
            <a:r>
              <a:rPr lang="en-US" sz="1200" dirty="0"/>
              <a:t>am/pm and </a:t>
            </a:r>
            <a:r>
              <a:rPr lang="en-US" sz="1200" dirty="0" smtClean="0"/>
              <a:t>……………</a:t>
            </a:r>
            <a:r>
              <a:rPr lang="en-US" sz="1200" dirty="0"/>
              <a:t>am/pm.</a:t>
            </a:r>
            <a:endParaRPr lang="en-GB" sz="1200" dirty="0"/>
          </a:p>
          <a:p>
            <a:r>
              <a:rPr lang="en-US" sz="1200" dirty="0"/>
              <a:t> </a:t>
            </a:r>
            <a:endParaRPr lang="en-GB" sz="1200" dirty="0"/>
          </a:p>
          <a:p>
            <a:r>
              <a:rPr lang="en-US" sz="1200" dirty="0"/>
              <a:t> </a:t>
            </a:r>
            <a:endParaRPr lang="en-GB" sz="1200" dirty="0"/>
          </a:p>
          <a:p>
            <a:pPr lvl="0"/>
            <a:r>
              <a:rPr lang="en-US" sz="1200" dirty="0"/>
              <a:t>The Licensee agrees to abide by all the terms contained in the Schedule of Conditions annexed to this Agreement.</a:t>
            </a:r>
            <a:endParaRPr lang="en-GB" sz="1200" dirty="0"/>
          </a:p>
          <a:p>
            <a:r>
              <a:rPr lang="en-US" sz="1200" dirty="0"/>
              <a:t> </a:t>
            </a:r>
            <a:endParaRPr lang="en-GB" sz="1200" dirty="0"/>
          </a:p>
        </p:txBody>
      </p:sp>
      <p:sp>
        <p:nvSpPr>
          <p:cNvPr id="5" name="Slide Number Placeholder 4"/>
          <p:cNvSpPr>
            <a:spLocks noGrp="1"/>
          </p:cNvSpPr>
          <p:nvPr>
            <p:ph type="sldNum" sz="quarter" idx="12"/>
          </p:nvPr>
        </p:nvSpPr>
        <p:spPr/>
        <p:txBody>
          <a:bodyPr/>
          <a:lstStyle/>
          <a:p>
            <a:fld id="{BEBFEA3C-C8A1-4005-86DC-2C389F09C1CB}" type="slidenum">
              <a:rPr lang="en-GB" smtClean="0"/>
              <a:t>1</a:t>
            </a:fld>
            <a:endParaRPr lang="en-GB"/>
          </a:p>
        </p:txBody>
      </p:sp>
    </p:spTree>
    <p:extLst>
      <p:ext uri="{BB962C8B-B14F-4D97-AF65-F5344CB8AC3E}">
        <p14:creationId xmlns:p14="http://schemas.microsoft.com/office/powerpoint/2010/main" val="3981512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09500" y="672535"/>
            <a:ext cx="6215844" cy="81253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tabLst/>
            </a:pPr>
            <a:r>
              <a:rPr kumimoji="0" lang="en-US" altLang="en-US" sz="1200" b="1" i="1" u="none" strike="noStrike" cap="none" normalizeH="0" baseline="0" dirty="0" smtClean="0">
                <a:ln>
                  <a:noFill/>
                </a:ln>
                <a:solidFill>
                  <a:schemeClr val="tx1"/>
                </a:solidFill>
                <a:effectLst/>
                <a:latin typeface="+mn-lt"/>
                <a:ea typeface="Times New Roman" pitchFamily="18" charset="0"/>
              </a:rPr>
              <a:t>Age limits (delete if inapplicable)</a:t>
            </a:r>
            <a:endParaRPr kumimoji="0" lang="en-GB" altLang="en-US" sz="1200" b="0" i="0" u="none" strike="noStrike" cap="none" normalizeH="0" baseline="0" dirty="0" smtClean="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mn-lt"/>
                <a:ea typeface="Times New Roman" pitchFamily="18" charset="0"/>
              </a:rPr>
              <a:t>The Licensee shall not permit any person under the age of ............ years to be admitted to the Premises.</a:t>
            </a:r>
          </a:p>
          <a:p>
            <a:pPr marL="0" marR="0" lvl="0" indent="0" algn="just" defTabSz="914400" rtl="0" eaLnBrk="0" fontAlgn="base" latinLnBrk="0" hangingPunct="0">
              <a:lnSpc>
                <a:spcPct val="100000"/>
              </a:lnSpc>
              <a:spcBef>
                <a:spcPct val="0"/>
              </a:spcBef>
              <a:spcAft>
                <a:spcPct val="0"/>
              </a:spcAft>
              <a:buClrTx/>
              <a:buSzTx/>
              <a:tabLst/>
            </a:pPr>
            <a:endParaRPr kumimoji="0" lang="en-GB" altLang="en-US" sz="1200" b="0" i="0" u="none" strike="noStrike" cap="none" normalizeH="0" baseline="0" dirty="0" smtClean="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1" i="1" u="none" strike="noStrike" cap="none" normalizeH="0" baseline="0" dirty="0" smtClean="0">
                <a:ln>
                  <a:noFill/>
                </a:ln>
                <a:solidFill>
                  <a:schemeClr val="tx1"/>
                </a:solidFill>
                <a:effectLst/>
                <a:latin typeface="+mn-lt"/>
                <a:ea typeface="Times New Roman" pitchFamily="18" charset="0"/>
              </a:rPr>
              <a:t>Sale or distribution of liquor (delete if inapplicable)</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GB" altLang="en-US" sz="1200" b="0" i="0" u="none" strike="noStrike" cap="none" normalizeH="0" baseline="0" dirty="0" smtClean="0">
              <a:ln>
                <a:noFill/>
              </a:ln>
              <a:solidFill>
                <a:schemeClr val="tx1"/>
              </a:solidFill>
              <a:effectLst/>
              <a:latin typeface="+mn-lt"/>
            </a:endParaRPr>
          </a:p>
          <a:p>
            <a:pPr lvl="0" algn="just" eaLnBrk="0" hangingPunct="0"/>
            <a:r>
              <a:rPr kumimoji="0" lang="en-US" altLang="en-US" sz="1200" b="0" i="0" u="none" strike="noStrike" cap="none" normalizeH="0" baseline="0" dirty="0" smtClean="0">
                <a:ln>
                  <a:noFill/>
                </a:ln>
                <a:solidFill>
                  <a:schemeClr val="tx1"/>
                </a:solidFill>
                <a:effectLst/>
                <a:latin typeface="+mj-lt"/>
                <a:ea typeface="Times New Roman" pitchFamily="18" charset="0"/>
              </a:rPr>
              <a:t>FIG permits the Licensee on the date of hire between the hours of .......... am/pm and ........... am/pm to sell or distribute </a:t>
            </a:r>
            <a:r>
              <a:rPr lang="en-US" altLang="en-US" sz="1200" dirty="0" smtClean="0">
                <a:latin typeface="+mj-lt"/>
                <a:ea typeface="Times New Roman" pitchFamily="18" charset="0"/>
              </a:rPr>
              <a:t>liquor.</a:t>
            </a:r>
            <a:r>
              <a:rPr kumimoji="0" lang="en-US" altLang="en-US" sz="1200" b="0" i="0" u="none" strike="noStrike" cap="none" normalizeH="0" baseline="0" dirty="0" smtClean="0">
                <a:ln>
                  <a:noFill/>
                </a:ln>
                <a:solidFill>
                  <a:schemeClr val="tx1"/>
                </a:solidFill>
                <a:effectLst/>
                <a:latin typeface="+mj-lt"/>
                <a:ea typeface="Times New Roman" pitchFamily="18" charset="0"/>
              </a:rPr>
              <a:t>  The Licensee or a responsible person nominated by him must obtain an Occasional License if intoxicating liquor is to be sold from the bar and must provide a copy thereof to FIG.  The Licensee must comply fully, and must ensure that any holder of the Occasional License complies fully, with the terms of the Occasional License and the requirements of the Licensing Ordinance.  </a:t>
            </a:r>
          </a:p>
          <a:p>
            <a:pPr marL="0" marR="0" lvl="0" indent="0" algn="just" defTabSz="914400" rtl="0" eaLnBrk="0" fontAlgn="base" latinLnBrk="0" hangingPunct="0">
              <a:lnSpc>
                <a:spcPct val="100000"/>
              </a:lnSpc>
              <a:spcBef>
                <a:spcPct val="0"/>
              </a:spcBef>
              <a:spcAft>
                <a:spcPct val="0"/>
              </a:spcAft>
              <a:buClrTx/>
              <a:buSzTx/>
              <a:tabLst/>
            </a:pPr>
            <a:endParaRPr lang="en-US" altLang="en-US" sz="1200" dirty="0">
              <a:latin typeface="+mn-lt"/>
              <a:ea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mn-lt"/>
                <a:ea typeface="Times New Roman" pitchFamily="18" charset="0"/>
              </a:rPr>
              <a:t>The bar is to be situated......................................................................................... </a:t>
            </a:r>
            <a:endParaRPr lang="en-US" altLang="en-US" sz="1200" dirty="0">
              <a:latin typeface="+mn-lt"/>
            </a:endParaRP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GB" altLang="en-US" sz="1200" b="0" i="0" u="none" strike="noStrike" cap="none" normalizeH="0" baseline="0" dirty="0" smtClean="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mn-lt"/>
                <a:ea typeface="Times New Roman" pitchFamily="18" charset="0"/>
              </a:rPr>
              <a:t>The Licensee must ensure that on the date of hire no alcoholic liquor is brought onto the Premises or the Town Hall by any person other than the Licensee or any holder of the Occasional License (unless expressly </a:t>
            </a:r>
            <a:r>
              <a:rPr kumimoji="0" lang="en-US" altLang="en-US" sz="1200" b="0" i="0" u="none" strike="noStrike" cap="none" normalizeH="0" baseline="0" dirty="0" err="1" smtClean="0">
                <a:ln>
                  <a:noFill/>
                </a:ln>
                <a:solidFill>
                  <a:schemeClr val="tx1"/>
                </a:solidFill>
                <a:effectLst/>
                <a:latin typeface="+mn-lt"/>
                <a:ea typeface="Times New Roman" pitchFamily="18" charset="0"/>
              </a:rPr>
              <a:t>authorised</a:t>
            </a:r>
            <a:r>
              <a:rPr kumimoji="0" lang="en-US" altLang="en-US" sz="1200" b="0" i="0" u="none" strike="noStrike" cap="none" normalizeH="0" baseline="0" dirty="0" smtClean="0">
                <a:ln>
                  <a:noFill/>
                </a:ln>
                <a:solidFill>
                  <a:schemeClr val="tx1"/>
                </a:solidFill>
                <a:effectLst/>
                <a:latin typeface="+mn-lt"/>
                <a:ea typeface="Times New Roman" pitchFamily="18" charset="0"/>
              </a:rPr>
              <a:t> by a letter attached hereto.)</a:t>
            </a:r>
            <a:endParaRPr kumimoji="0" lang="en-GB" altLang="en-US" sz="1200" b="0" i="0" u="none" strike="noStrike" cap="none" normalizeH="0" baseline="0" dirty="0" smtClean="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tabLst/>
            </a:pPr>
            <a:endParaRPr kumimoji="0" lang="en-US" altLang="en-US" sz="1200" b="1" i="1" u="none" strike="noStrike" cap="none" normalizeH="0" baseline="0" dirty="0" smtClean="0">
              <a:ln>
                <a:noFill/>
              </a:ln>
              <a:solidFill>
                <a:schemeClr val="tx1"/>
              </a:solidFill>
              <a:effectLst/>
              <a:latin typeface="+mn-lt"/>
              <a:ea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1" i="1" u="none" strike="noStrike" cap="none" normalizeH="0" baseline="0" dirty="0" smtClean="0">
                <a:ln>
                  <a:noFill/>
                </a:ln>
                <a:solidFill>
                  <a:schemeClr val="tx1"/>
                </a:solidFill>
                <a:effectLst/>
                <a:latin typeface="+mn-lt"/>
                <a:ea typeface="Times New Roman" pitchFamily="18" charset="0"/>
              </a:rPr>
              <a:t>Provision of cloakroom attendants (delete if inapplicable)</a:t>
            </a:r>
            <a:endParaRPr kumimoji="0" lang="en-GB" altLang="en-US" sz="1200" b="0" i="0" u="none" strike="noStrike" cap="none" normalizeH="0" baseline="0" dirty="0" smtClean="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mn-lt"/>
                <a:ea typeface="Times New Roman" pitchFamily="18" charset="0"/>
              </a:rPr>
              <a:t>The Licensee shall provide two cloakroom attendants, one for ladies and one for gents.  The attendants shall remain in the cloakrooms on the date of hire. </a:t>
            </a:r>
          </a:p>
          <a:p>
            <a:pPr marL="0" marR="0" lvl="0" indent="0" algn="just" defTabSz="914400" rtl="0" eaLnBrk="0" fontAlgn="base" latinLnBrk="0" hangingPunct="0">
              <a:lnSpc>
                <a:spcPct val="100000"/>
              </a:lnSpc>
              <a:spcBef>
                <a:spcPct val="0"/>
              </a:spcBef>
              <a:spcAft>
                <a:spcPct val="0"/>
              </a:spcAft>
              <a:buClrTx/>
              <a:buSzTx/>
              <a:tabLst/>
            </a:pPr>
            <a:endParaRPr kumimoji="0" lang="en-GB" altLang="en-US" sz="1200" b="0" i="0" u="none" strike="noStrike" cap="none" normalizeH="0" baseline="0" dirty="0" smtClean="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mn-lt"/>
                <a:ea typeface="Times New Roman" pitchFamily="18" charset="0"/>
              </a:rPr>
              <a:t>Cloakroom attendant - Male [name] .......................................................................</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GB" altLang="en-US" sz="1200" b="0" i="0" u="none" strike="noStrike" cap="none" normalizeH="0" baseline="0" dirty="0" smtClean="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mn-lt"/>
                <a:ea typeface="Times New Roman" pitchFamily="18" charset="0"/>
              </a:rPr>
              <a:t>Cloakroom attendant - Female [name] ..................................................................</a:t>
            </a:r>
            <a:endParaRPr lang="en-US" altLang="en-US" sz="1200" dirty="0">
              <a:latin typeface="+mn-lt"/>
            </a:endParaRP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GB" altLang="en-US" sz="1200" b="0" i="0" u="none" strike="noStrike" cap="none" normalizeH="0" baseline="0" dirty="0" smtClean="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tabLst/>
            </a:pPr>
            <a:endParaRPr kumimoji="0" lang="en-GB" altLang="en-US" sz="1200" b="0" i="0" u="none" strike="noStrike" cap="none" normalizeH="0" baseline="0" dirty="0" smtClean="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tabLst/>
            </a:pPr>
            <a:endParaRPr kumimoji="0" lang="en-GB" altLang="en-US" sz="1200" b="0" i="0" u="none" strike="noStrike" cap="none" normalizeH="0" baseline="0" dirty="0" smtClean="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1" i="1" u="none" strike="noStrike" cap="none" normalizeH="0" baseline="0" dirty="0" smtClean="0">
                <a:ln>
                  <a:noFill/>
                </a:ln>
                <a:solidFill>
                  <a:schemeClr val="tx1"/>
                </a:solidFill>
                <a:effectLst/>
                <a:latin typeface="+mn-lt"/>
                <a:ea typeface="Times New Roman" pitchFamily="18" charset="0"/>
              </a:rPr>
              <a:t>Provision of stewards </a:t>
            </a:r>
            <a:endParaRPr lang="en-US" altLang="en-US" sz="1200" dirty="0">
              <a:latin typeface="+mn-lt"/>
              <a:ea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mn-lt"/>
                <a:ea typeface="Times New Roman" pitchFamily="18" charset="0"/>
              </a:rPr>
              <a:t> The Licensee shall provide </a:t>
            </a:r>
            <a:r>
              <a:rPr kumimoji="0" lang="en-US" altLang="en-US" sz="1200" b="1" i="0" u="none" strike="noStrike" cap="none" normalizeH="0" baseline="0" dirty="0" smtClean="0">
                <a:ln>
                  <a:noFill/>
                </a:ln>
                <a:solidFill>
                  <a:schemeClr val="tx1"/>
                </a:solidFill>
                <a:effectLst/>
                <a:latin typeface="+mn-lt"/>
                <a:ea typeface="Times New Roman" pitchFamily="18" charset="0"/>
              </a:rPr>
              <a:t>not less than two stewards</a:t>
            </a:r>
            <a:r>
              <a:rPr kumimoji="0" lang="en-US" altLang="en-US" sz="1200" b="0" i="0" u="none" strike="noStrike" cap="none" normalizeH="0" baseline="0" dirty="0" smtClean="0">
                <a:ln>
                  <a:noFill/>
                </a:ln>
                <a:solidFill>
                  <a:schemeClr val="tx1"/>
                </a:solidFill>
                <a:effectLst/>
                <a:latin typeface="+mn-lt"/>
                <a:ea typeface="Times New Roman" pitchFamily="18" charset="0"/>
              </a:rPr>
              <a:t> on the date of hire to </a:t>
            </a:r>
            <a:r>
              <a:rPr kumimoji="0" lang="en-US" altLang="en-US" sz="1200" b="1" i="0" u="none" strike="noStrike" cap="none" normalizeH="0" baseline="0" dirty="0" smtClean="0">
                <a:ln>
                  <a:noFill/>
                </a:ln>
                <a:solidFill>
                  <a:schemeClr val="tx1"/>
                </a:solidFill>
                <a:effectLst/>
                <a:latin typeface="+mn-lt"/>
                <a:ea typeface="Times New Roman" pitchFamily="18" charset="0"/>
              </a:rPr>
              <a:t>preserve good order</a:t>
            </a:r>
            <a:r>
              <a:rPr kumimoji="0" lang="en-US" altLang="en-US" sz="1200" b="0" i="0" u="none" strike="noStrike" cap="none" normalizeH="0" baseline="0" dirty="0" smtClean="0">
                <a:ln>
                  <a:noFill/>
                </a:ln>
                <a:solidFill>
                  <a:schemeClr val="tx1"/>
                </a:solidFill>
                <a:effectLst/>
                <a:latin typeface="+mn-lt"/>
                <a:ea typeface="Times New Roman" pitchFamily="18" charset="0"/>
              </a:rPr>
              <a:t> and to supervise and protect the Premises and the Town Hall building including the lavatories and cloakrooms on the first floor and the ground floor entrance and stairs at the east end of the Town Hall.  The stewards shall prevent admission into the Premises and the Town Hall building of any intoxicated person and will secure the prompt removal from the Premises and from the Town Hall building and the vicinity thereof of any person who by his behavior or language is causing a nuisance or who has damaged or is likely to damage the Premises or the Town Hall or any furniture or fittings therein.  The stewards shall ensure that intoxicating liquor is not removed from the licensed bar except in accordance with the terms of the Occasional License.  Each steward shall wear readily identifiable badges, t-shirts or other insignia.</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200" b="0" i="0" u="none" strike="noStrike" cap="none" normalizeH="0" baseline="0" dirty="0" smtClean="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tabLst/>
            </a:pPr>
            <a:endParaRPr kumimoji="0" lang="en-GB" altLang="en-US" sz="1200" b="0" i="0" u="none" strike="noStrike" cap="none" normalizeH="0" baseline="0" dirty="0" smtClean="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BEBFEA3C-C8A1-4005-86DC-2C389F09C1CB}" type="slidenum">
              <a:rPr lang="en-GB" smtClean="0"/>
              <a:t>2</a:t>
            </a:fld>
            <a:endParaRPr lang="en-GB"/>
          </a:p>
        </p:txBody>
      </p:sp>
    </p:spTree>
    <p:extLst>
      <p:ext uri="{BB962C8B-B14F-4D97-AF65-F5344CB8AC3E}">
        <p14:creationId xmlns:p14="http://schemas.microsoft.com/office/powerpoint/2010/main" val="330682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4664" y="179512"/>
            <a:ext cx="5976664" cy="9325630"/>
          </a:xfrm>
          <a:prstGeom prst="rect">
            <a:avLst/>
          </a:prstGeom>
        </p:spPr>
        <p:txBody>
          <a:bodyPr wrap="square">
            <a:spAutoFit/>
          </a:bodyPr>
          <a:lstStyle/>
          <a:p>
            <a:endParaRPr lang="en-US" sz="1200" dirty="0"/>
          </a:p>
          <a:p>
            <a:r>
              <a:rPr lang="en-US" sz="1200" dirty="0"/>
              <a:t>Print Name. ........................................................Signed</a:t>
            </a:r>
            <a:r>
              <a:rPr lang="en-US" sz="1200" dirty="0" smtClean="0"/>
              <a:t>……………………......................................</a:t>
            </a:r>
            <a:endParaRPr lang="en-GB" sz="1200" dirty="0" smtClean="0"/>
          </a:p>
          <a:p>
            <a:pPr lvl="0"/>
            <a:r>
              <a:rPr lang="en-US" altLang="en-US" sz="1200" dirty="0" smtClean="0">
                <a:ea typeface="Times New Roman" pitchFamily="18" charset="0"/>
              </a:rPr>
              <a:t>                                        Steward </a:t>
            </a:r>
            <a:r>
              <a:rPr lang="en-US" altLang="en-US" sz="1200" dirty="0">
                <a:ea typeface="Times New Roman" pitchFamily="18" charset="0"/>
              </a:rPr>
              <a:t>1</a:t>
            </a:r>
            <a:endParaRPr lang="en-GB" altLang="en-US" sz="1200" dirty="0"/>
          </a:p>
          <a:p>
            <a:endParaRPr lang="en-US" sz="1200" dirty="0" smtClean="0"/>
          </a:p>
          <a:p>
            <a:r>
              <a:rPr lang="en-US" sz="1200" dirty="0" smtClean="0"/>
              <a:t>Print </a:t>
            </a:r>
            <a:r>
              <a:rPr lang="en-US" sz="1200" dirty="0"/>
              <a:t>Name. </a:t>
            </a:r>
            <a:r>
              <a:rPr lang="en-US" sz="1200" dirty="0" smtClean="0"/>
              <a:t>........................................................Signed……………………......................................</a:t>
            </a:r>
            <a:endParaRPr lang="en-GB" sz="1200" dirty="0" smtClean="0"/>
          </a:p>
          <a:p>
            <a:r>
              <a:rPr lang="en-US" sz="1200" dirty="0"/>
              <a:t>	</a:t>
            </a:r>
            <a:r>
              <a:rPr lang="en-US" sz="1200" dirty="0" smtClean="0"/>
              <a:t>              Steward 2</a:t>
            </a:r>
            <a:r>
              <a:rPr lang="en-US" sz="1200" dirty="0"/>
              <a:t> </a:t>
            </a:r>
            <a:endParaRPr lang="en-US" sz="1200" dirty="0" smtClean="0"/>
          </a:p>
          <a:p>
            <a:endParaRPr lang="en-GB" sz="1200" dirty="0"/>
          </a:p>
          <a:p>
            <a:r>
              <a:rPr lang="en-US" sz="1200" dirty="0"/>
              <a:t>Print Name. </a:t>
            </a:r>
            <a:r>
              <a:rPr lang="en-US" sz="1200" dirty="0" smtClean="0"/>
              <a:t>..................................................... Signed ..............................................................</a:t>
            </a:r>
            <a:endParaRPr lang="en-GB" sz="1200" dirty="0"/>
          </a:p>
          <a:p>
            <a:r>
              <a:rPr lang="en-US" sz="1200" dirty="0"/>
              <a:t>	</a:t>
            </a:r>
            <a:r>
              <a:rPr lang="en-US" sz="1200" dirty="0" smtClean="0"/>
              <a:t>               Steward 3</a:t>
            </a:r>
            <a:r>
              <a:rPr lang="en-US" sz="1200" dirty="0"/>
              <a:t> </a:t>
            </a:r>
            <a:endParaRPr lang="en-US" sz="1200" dirty="0" smtClean="0"/>
          </a:p>
          <a:p>
            <a:endParaRPr lang="en-GB" sz="1200" dirty="0"/>
          </a:p>
          <a:p>
            <a:r>
              <a:rPr lang="en-US" sz="1200" dirty="0"/>
              <a:t>Print Name. </a:t>
            </a:r>
            <a:r>
              <a:rPr lang="en-US" sz="1200" dirty="0" smtClean="0"/>
              <a:t>..................................................... Signed ..............................................................</a:t>
            </a:r>
            <a:endParaRPr lang="en-GB" sz="1200" dirty="0"/>
          </a:p>
          <a:p>
            <a:r>
              <a:rPr lang="en-US" sz="1200" dirty="0"/>
              <a:t>	</a:t>
            </a:r>
            <a:r>
              <a:rPr lang="en-US" sz="1200" dirty="0" smtClean="0"/>
              <a:t>             Steward </a:t>
            </a:r>
            <a:r>
              <a:rPr lang="en-US" sz="1200" dirty="0"/>
              <a:t>4		</a:t>
            </a:r>
            <a:endParaRPr lang="en-GB" sz="1200" dirty="0"/>
          </a:p>
          <a:p>
            <a:r>
              <a:rPr lang="en-US" sz="1200" b="1" dirty="0"/>
              <a:t>The Stewards must be different people to those named as Fire Precaution Officers.</a:t>
            </a:r>
            <a:endParaRPr lang="en-GB" sz="1200" dirty="0"/>
          </a:p>
          <a:p>
            <a:r>
              <a:rPr lang="en-US" sz="1200" dirty="0"/>
              <a:t> </a:t>
            </a:r>
            <a:endParaRPr lang="en-GB" sz="1200" dirty="0"/>
          </a:p>
          <a:p>
            <a:pPr lvl="0" algn="just"/>
            <a:r>
              <a:rPr lang="en-US" sz="1200" b="1" i="1" dirty="0"/>
              <a:t> Fire Precaution officers </a:t>
            </a:r>
            <a:endParaRPr lang="en-GB" sz="1200" dirty="0"/>
          </a:p>
          <a:p>
            <a:pPr algn="just"/>
            <a:r>
              <a:rPr lang="en-US" sz="1200" dirty="0"/>
              <a:t>The Licensee shall provide not less than two fire precaution officers who will be responsible for ensuring the safety of all persons present in the Town Hall on the date of hire.  The fire precaution officers must ensure that no more than </a:t>
            </a:r>
            <a:r>
              <a:rPr lang="en-US" sz="1200" b="1" dirty="0"/>
              <a:t>300</a:t>
            </a:r>
            <a:r>
              <a:rPr lang="en-US" sz="1200" dirty="0"/>
              <a:t> persons enter the first floor together with the ground floor entrance and stairs at the east end of the Town Hall.  They may issue to the stewards and to members of the public such directions as they consider necessary to preserve safety and good order.  Each fire precaution officer must sign the appendix to this Agreement.  Each fire precaution officer shall wear a readily identifiable lapel badge, t-shirt or other insignia</a:t>
            </a:r>
            <a:r>
              <a:rPr lang="en-US" sz="1200" dirty="0" smtClean="0"/>
              <a:t>.</a:t>
            </a:r>
            <a:r>
              <a:rPr lang="en-US" sz="1200" dirty="0"/>
              <a:t> </a:t>
            </a:r>
            <a:endParaRPr lang="en-GB" sz="1200" dirty="0"/>
          </a:p>
          <a:p>
            <a:pPr lvl="0" algn="just"/>
            <a:endParaRPr lang="en-US" sz="1200" dirty="0" smtClean="0"/>
          </a:p>
          <a:p>
            <a:pPr lvl="0" algn="just"/>
            <a:r>
              <a:rPr lang="en-US" sz="1200" dirty="0" smtClean="0"/>
              <a:t>The </a:t>
            </a:r>
            <a:r>
              <a:rPr lang="en-US" sz="1200" dirty="0"/>
              <a:t>Licensee undertakes to vacate the Premises and remove its equipment from the </a:t>
            </a:r>
            <a:r>
              <a:rPr lang="en-US" sz="1200" dirty="0" smtClean="0"/>
              <a:t>Town</a:t>
            </a:r>
            <a:endParaRPr lang="en-US" sz="1200" dirty="0"/>
          </a:p>
          <a:p>
            <a:pPr lvl="0" algn="just"/>
            <a:r>
              <a:rPr lang="en-US" sz="1200" dirty="0" smtClean="0"/>
              <a:t> </a:t>
            </a:r>
            <a:r>
              <a:rPr lang="en-US" sz="1200" dirty="0"/>
              <a:t>Hall by </a:t>
            </a:r>
            <a:r>
              <a:rPr lang="en-US" sz="1200" dirty="0" smtClean="0"/>
              <a:t>...........................................  </a:t>
            </a:r>
            <a:r>
              <a:rPr lang="en-US" sz="1200" dirty="0"/>
              <a:t>(</a:t>
            </a:r>
            <a:r>
              <a:rPr lang="en-US" sz="1200" b="1" i="1" dirty="0"/>
              <a:t>Failure to remove all equipment from the premise by the agreed date may result in the equipment being removed at full cost to the Licensee). </a:t>
            </a:r>
            <a:endParaRPr lang="en-GB" sz="1200" dirty="0"/>
          </a:p>
          <a:p>
            <a:pPr algn="just"/>
            <a:r>
              <a:rPr lang="en-US" sz="1200" dirty="0"/>
              <a:t> </a:t>
            </a:r>
            <a:endParaRPr lang="en-GB" sz="1200" dirty="0"/>
          </a:p>
          <a:p>
            <a:pPr algn="just"/>
            <a:r>
              <a:rPr lang="en-US" sz="1200" dirty="0"/>
              <a:t>The Licensee shall attend a brief inspection by a member of staff from PWD to ensure that the premises are returned in the condition stated below before returning the keys to FIG.</a:t>
            </a:r>
            <a:endParaRPr lang="en-GB" sz="1200" dirty="0"/>
          </a:p>
          <a:p>
            <a:pPr algn="just"/>
            <a:r>
              <a:rPr lang="en-US" sz="1200" dirty="0"/>
              <a:t> </a:t>
            </a:r>
            <a:endParaRPr lang="en-GB" sz="1200" dirty="0"/>
          </a:p>
          <a:p>
            <a:pPr algn="just"/>
            <a:r>
              <a:rPr lang="en-US" sz="1200" dirty="0"/>
              <a:t>If the Licensee fails to comply with these requirements the Licensee shall pay to FIG a penalty equivalent to the hire rate per day until the keys are returned and all equipment is removed.  </a:t>
            </a:r>
            <a:endParaRPr lang="en-GB" sz="1200" dirty="0"/>
          </a:p>
          <a:p>
            <a:pPr algn="just"/>
            <a:r>
              <a:rPr lang="en-US" sz="1200" dirty="0"/>
              <a:t> </a:t>
            </a:r>
            <a:endParaRPr lang="en-GB" sz="1200" dirty="0"/>
          </a:p>
          <a:p>
            <a:pPr algn="just"/>
            <a:r>
              <a:rPr lang="en-US" sz="1200" dirty="0"/>
              <a:t>The Licensee further undertakes to leave the Premises including the kitchen, lavatories and cloakrooms and the ground floor entrance and stairs at the east end of the Town Hall in a tidy, clean and sanitary condition.</a:t>
            </a:r>
            <a:endParaRPr lang="en-GB" sz="1200" dirty="0"/>
          </a:p>
          <a:p>
            <a:pPr algn="just"/>
            <a:r>
              <a:rPr lang="en-US" sz="1200" dirty="0"/>
              <a:t> </a:t>
            </a:r>
            <a:endParaRPr lang="en-GB" sz="1200" dirty="0"/>
          </a:p>
          <a:p>
            <a:pPr algn="just"/>
            <a:r>
              <a:rPr lang="en-US" sz="1200" dirty="0"/>
              <a:t>Cleaning:</a:t>
            </a:r>
            <a:endParaRPr lang="en-GB" sz="1200" dirty="0"/>
          </a:p>
          <a:p>
            <a:pPr lvl="0" algn="just"/>
            <a:r>
              <a:rPr lang="en-US" sz="1200" dirty="0"/>
              <a:t>All floors to be swept and any rubbish (including what is in the bins) is to be placed in the large bin adjacent to the boiler house, with any waste in excess of what will fit in this bin is to be disposed of at the Eliza Cove Tip. </a:t>
            </a:r>
            <a:endParaRPr lang="en-GB" sz="1200" dirty="0"/>
          </a:p>
          <a:p>
            <a:pPr lvl="0" algn="just"/>
            <a:r>
              <a:rPr lang="en-US" sz="1200" dirty="0"/>
              <a:t>Bottles and glass are to be placed at the Bottle Bank opposite the north fire exit.</a:t>
            </a:r>
            <a:endParaRPr lang="en-GB" sz="1200" dirty="0"/>
          </a:p>
          <a:p>
            <a:pPr lvl="0" algn="just"/>
            <a:r>
              <a:rPr lang="en-US" sz="1200" dirty="0"/>
              <a:t>All dishes, pans </a:t>
            </a:r>
            <a:r>
              <a:rPr lang="en-US" sz="1200" dirty="0" err="1"/>
              <a:t>etc</a:t>
            </a:r>
            <a:r>
              <a:rPr lang="en-US" sz="1200" dirty="0"/>
              <a:t> to be cleaned and placed back in the kitchen cupboards.</a:t>
            </a:r>
            <a:endParaRPr lang="en-GB" sz="1200" dirty="0"/>
          </a:p>
          <a:p>
            <a:pPr lvl="0" algn="just"/>
            <a:r>
              <a:rPr lang="en-GB" sz="1200" dirty="0"/>
              <a:t>All tables and chairs to be stacked tidily. </a:t>
            </a:r>
            <a:endParaRPr lang="en-GB" sz="1200" dirty="0" smtClean="0"/>
          </a:p>
          <a:p>
            <a:pPr lvl="0" algn="just"/>
            <a:r>
              <a:rPr lang="en-GB" sz="1200" dirty="0" smtClean="0"/>
              <a:t>Please </a:t>
            </a:r>
            <a:r>
              <a:rPr lang="en-GB" sz="1200" dirty="0"/>
              <a:t>do not drag chairs and tables about as this d</a:t>
            </a:r>
            <a:r>
              <a:rPr lang="en-GB" sz="1200" dirty="0" smtClean="0"/>
              <a:t>amages </a:t>
            </a:r>
            <a:r>
              <a:rPr lang="en-GB" sz="1200" dirty="0"/>
              <a:t>the polished floor</a:t>
            </a:r>
            <a:r>
              <a:rPr lang="en-GB" sz="1200" dirty="0" smtClean="0"/>
              <a:t>.</a:t>
            </a:r>
          </a:p>
          <a:p>
            <a:pPr lvl="0" algn="just"/>
            <a:r>
              <a:rPr lang="en-GB" sz="1200" dirty="0" smtClean="0"/>
              <a:t>Trolleys are available at the hall for moving chairs</a:t>
            </a:r>
            <a:endParaRPr lang="en-GB" dirty="0"/>
          </a:p>
          <a:p>
            <a:r>
              <a:rPr lang="en-US" dirty="0"/>
              <a:t> </a:t>
            </a:r>
            <a:endParaRPr lang="en-GB" dirty="0"/>
          </a:p>
        </p:txBody>
      </p:sp>
      <p:sp>
        <p:nvSpPr>
          <p:cNvPr id="5" name="Slide Number Placeholder 4"/>
          <p:cNvSpPr>
            <a:spLocks noGrp="1"/>
          </p:cNvSpPr>
          <p:nvPr>
            <p:ph type="sldNum" sz="quarter" idx="12"/>
          </p:nvPr>
        </p:nvSpPr>
        <p:spPr>
          <a:xfrm flipH="1">
            <a:off x="6515099" y="8676456"/>
            <a:ext cx="45719" cy="285511"/>
          </a:xfrm>
        </p:spPr>
        <p:txBody>
          <a:bodyPr/>
          <a:lstStyle/>
          <a:p>
            <a:fld id="{BEBFEA3C-C8A1-4005-86DC-2C389F09C1CB}" type="slidenum">
              <a:rPr lang="en-GB" smtClean="0"/>
              <a:t>3</a:t>
            </a:fld>
            <a:endParaRPr lang="en-GB" dirty="0"/>
          </a:p>
        </p:txBody>
      </p:sp>
    </p:spTree>
    <p:extLst>
      <p:ext uri="{BB962C8B-B14F-4D97-AF65-F5344CB8AC3E}">
        <p14:creationId xmlns:p14="http://schemas.microsoft.com/office/powerpoint/2010/main" val="1041606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2656" y="251520"/>
            <a:ext cx="6120680" cy="8217634"/>
          </a:xfrm>
          <a:prstGeom prst="rect">
            <a:avLst/>
          </a:prstGeom>
        </p:spPr>
        <p:txBody>
          <a:bodyPr wrap="square">
            <a:spAutoFit/>
          </a:bodyPr>
          <a:lstStyle/>
          <a:p>
            <a:r>
              <a:rPr lang="en-US" sz="1200" b="1" dirty="0" smtClean="0"/>
              <a:t>                                                           TOWN </a:t>
            </a:r>
            <a:r>
              <a:rPr lang="en-US" sz="1200" b="1" dirty="0"/>
              <a:t>HALL HIRE AGREEMENT</a:t>
            </a:r>
            <a:endParaRPr lang="en-GB" sz="1200" dirty="0"/>
          </a:p>
          <a:p>
            <a:r>
              <a:rPr lang="en-US" sz="1200" dirty="0"/>
              <a:t> </a:t>
            </a:r>
            <a:endParaRPr lang="en-GB" sz="1200" dirty="0"/>
          </a:p>
          <a:p>
            <a:r>
              <a:rPr lang="en-US" sz="1200" b="1" dirty="0"/>
              <a:t>SCHEDULE OF CONDITIONS</a:t>
            </a:r>
            <a:endParaRPr lang="en-GB" sz="1200" dirty="0"/>
          </a:p>
          <a:p>
            <a:pPr algn="just"/>
            <a:r>
              <a:rPr lang="en-US" sz="1200" b="1" dirty="0"/>
              <a:t> </a:t>
            </a:r>
            <a:endParaRPr lang="en-GB" sz="1200" dirty="0"/>
          </a:p>
          <a:p>
            <a:pPr lvl="0" algn="just"/>
            <a:r>
              <a:rPr lang="en-US" sz="1200" dirty="0"/>
              <a:t>The Licensee shall not do or allow to be done anything unlawful.</a:t>
            </a:r>
            <a:endParaRPr lang="en-GB" sz="1200" dirty="0"/>
          </a:p>
          <a:p>
            <a:pPr algn="just"/>
            <a:r>
              <a:rPr lang="en-US" sz="1200" dirty="0"/>
              <a:t> </a:t>
            </a:r>
            <a:endParaRPr lang="en-GB" sz="1200" dirty="0"/>
          </a:p>
          <a:p>
            <a:pPr lvl="0" algn="just"/>
            <a:r>
              <a:rPr lang="en-US" sz="1200" dirty="0"/>
              <a:t>The Licensee shall not do or allow to be done any act which may in any way imperil the buildings insurance cover effected by FIG in respect of the Town Hall.</a:t>
            </a:r>
            <a:endParaRPr lang="en-GB" sz="1200" dirty="0"/>
          </a:p>
          <a:p>
            <a:pPr algn="just"/>
            <a:r>
              <a:rPr lang="en-US" sz="1200" dirty="0"/>
              <a:t> </a:t>
            </a:r>
            <a:endParaRPr lang="en-GB" sz="1200" dirty="0"/>
          </a:p>
          <a:p>
            <a:pPr lvl="0" algn="just"/>
            <a:r>
              <a:rPr lang="en-US" sz="1200" dirty="0"/>
              <a:t>The Licensee shall not allow smoking in any areas including the ground floor entrance and stairs at the east end of the Town Hall.</a:t>
            </a:r>
            <a:endParaRPr lang="en-GB" sz="1200" dirty="0"/>
          </a:p>
          <a:p>
            <a:pPr algn="just"/>
            <a:r>
              <a:rPr lang="en-US" sz="1200" dirty="0"/>
              <a:t> </a:t>
            </a:r>
            <a:endParaRPr lang="en-GB" sz="1200" dirty="0"/>
          </a:p>
          <a:p>
            <a:pPr lvl="0" algn="just"/>
            <a:r>
              <a:rPr lang="en-US" sz="1200" dirty="0"/>
              <a:t>No more than </a:t>
            </a:r>
            <a:r>
              <a:rPr lang="en-US" sz="1200" b="1" u="sng" dirty="0"/>
              <a:t>300</a:t>
            </a:r>
            <a:r>
              <a:rPr lang="en-US" sz="1200" dirty="0"/>
              <a:t> persons are allowed into the first floor of the Town Hall (including the ground floor entrance and stairs at the east end of the Town Hall) at any time.  This includes any staff or performers.  This figure is set for fire safety reasons and must be strictly enforced.  Where appropriate the Licensee shall operate a ticketing system to ensure that this restriction is enforced.  Where appropriate the Licensee shall also arrange for attendants to be stationed at the ground floor east entrance to the Town Hall.  </a:t>
            </a:r>
            <a:endParaRPr lang="en-GB" sz="1200" dirty="0"/>
          </a:p>
          <a:p>
            <a:pPr algn="just"/>
            <a:r>
              <a:rPr lang="en-US" sz="1200" dirty="0"/>
              <a:t> </a:t>
            </a:r>
            <a:endParaRPr lang="en-GB" sz="1200" dirty="0"/>
          </a:p>
          <a:p>
            <a:pPr lvl="0" algn="just"/>
            <a:r>
              <a:rPr lang="en-US" sz="1200" dirty="0"/>
              <a:t>The Licensee shall not allow entrance or exit to the first floor of the Town Hall by any means other than the ground floor entrance and stairs at the east end of the Town Hall except in the event of fire or other emergency.</a:t>
            </a:r>
            <a:endParaRPr lang="en-GB" sz="1200" dirty="0"/>
          </a:p>
          <a:p>
            <a:pPr algn="just"/>
            <a:r>
              <a:rPr lang="en-US" sz="1200" dirty="0"/>
              <a:t> </a:t>
            </a:r>
            <a:endParaRPr lang="en-GB" sz="1200" dirty="0"/>
          </a:p>
          <a:p>
            <a:pPr lvl="0" algn="just"/>
            <a:r>
              <a:rPr lang="en-US" sz="1200" dirty="0"/>
              <a:t>The Licensee shall at all times permit FIG to enter and view the Town Hall, and check the adequacy of the Licensee’s arrangements for supervision and management.</a:t>
            </a:r>
            <a:endParaRPr lang="en-GB" sz="1200" dirty="0"/>
          </a:p>
          <a:p>
            <a:pPr algn="just"/>
            <a:r>
              <a:rPr lang="en-US" sz="1200" dirty="0"/>
              <a:t> </a:t>
            </a:r>
            <a:endParaRPr lang="en-GB" sz="1200" dirty="0"/>
          </a:p>
          <a:p>
            <a:pPr lvl="0" algn="just"/>
            <a:r>
              <a:rPr lang="en-US" sz="1200" dirty="0"/>
              <a:t>The Licensee shall not grant or purport to grant any letting of the Town Hall or any part thereof.</a:t>
            </a:r>
            <a:endParaRPr lang="en-GB" sz="1200" dirty="0"/>
          </a:p>
          <a:p>
            <a:pPr algn="just"/>
            <a:r>
              <a:rPr lang="en-US" sz="1200" dirty="0"/>
              <a:t> </a:t>
            </a:r>
            <a:endParaRPr lang="en-GB" sz="1200" dirty="0"/>
          </a:p>
          <a:p>
            <a:pPr lvl="0" algn="just"/>
            <a:r>
              <a:rPr lang="en-US" sz="1200" dirty="0"/>
              <a:t>The Licensee shall not without the consent of FIG attach to any part of the Town Hall any notice, advertisement, placard, flag or decoration or make any other fixing.  </a:t>
            </a:r>
            <a:endParaRPr lang="en-GB" sz="1200" dirty="0"/>
          </a:p>
          <a:p>
            <a:pPr algn="just"/>
            <a:r>
              <a:rPr lang="en-US" sz="1200" dirty="0"/>
              <a:t> </a:t>
            </a:r>
            <a:endParaRPr lang="en-GB" sz="1200" dirty="0"/>
          </a:p>
          <a:p>
            <a:pPr lvl="0" algn="just"/>
            <a:r>
              <a:rPr lang="en-US" sz="1200" dirty="0"/>
              <a:t>Any materials used for decoration, props or scenery shall as far as practicable be non flammable or be treated with suitable fire retardant.  </a:t>
            </a:r>
            <a:endParaRPr lang="en-GB" sz="1200" dirty="0"/>
          </a:p>
          <a:p>
            <a:pPr algn="just"/>
            <a:r>
              <a:rPr lang="en-US" sz="1200" dirty="0"/>
              <a:t> </a:t>
            </a:r>
            <a:endParaRPr lang="en-GB" sz="1200" dirty="0"/>
          </a:p>
          <a:p>
            <a:pPr lvl="0" algn="just"/>
            <a:r>
              <a:rPr lang="en-US" sz="1200" dirty="0"/>
              <a:t>No safety or emergency signage is to be covered or obscured in any way.</a:t>
            </a:r>
            <a:endParaRPr lang="en-GB" sz="1200" dirty="0"/>
          </a:p>
          <a:p>
            <a:pPr algn="just"/>
            <a:r>
              <a:rPr lang="en-US" sz="1200" dirty="0"/>
              <a:t> </a:t>
            </a:r>
            <a:endParaRPr lang="en-GB" sz="1200" dirty="0"/>
          </a:p>
          <a:p>
            <a:pPr lvl="0" algn="just"/>
            <a:r>
              <a:rPr lang="en-US" sz="1200" dirty="0"/>
              <a:t>The Licensee shall not without the consent of FIG use electric lights other than those already installed at the Town Hall or use any extensions to the electric lights already installed.  </a:t>
            </a:r>
            <a:endParaRPr lang="en-GB" sz="1200" dirty="0"/>
          </a:p>
          <a:p>
            <a:pPr algn="just"/>
            <a:r>
              <a:rPr lang="en-US" sz="1200" dirty="0"/>
              <a:t> </a:t>
            </a:r>
            <a:endParaRPr lang="en-GB" sz="1200" dirty="0"/>
          </a:p>
          <a:p>
            <a:pPr lvl="0" algn="just"/>
            <a:r>
              <a:rPr lang="en-US" sz="1200" dirty="0"/>
              <a:t>The Licensee shall not without the consent of FIG use lighted candles.  Such consent shall be given only for the use of candles on tables set out for dining.</a:t>
            </a:r>
            <a:endParaRPr lang="en-GB" sz="1200" dirty="0"/>
          </a:p>
          <a:p>
            <a:pPr algn="just"/>
            <a:r>
              <a:rPr lang="en-US" sz="1200" dirty="0"/>
              <a:t> </a:t>
            </a:r>
            <a:endParaRPr lang="en-GB" sz="1200" dirty="0"/>
          </a:p>
          <a:p>
            <a:pPr algn="just"/>
            <a:r>
              <a:rPr lang="en-US" sz="1200" dirty="0"/>
              <a:t>The Licensee shall not without the consent of FIG permit any food or drink whatsoever to be sold or consumed in any part of the Town Hall.  </a:t>
            </a:r>
            <a:endParaRPr lang="en-GB" sz="1200" dirty="0"/>
          </a:p>
        </p:txBody>
      </p:sp>
      <p:sp>
        <p:nvSpPr>
          <p:cNvPr id="5" name="Slide Number Placeholder 4"/>
          <p:cNvSpPr>
            <a:spLocks noGrp="1"/>
          </p:cNvSpPr>
          <p:nvPr>
            <p:ph type="sldNum" sz="quarter" idx="12"/>
          </p:nvPr>
        </p:nvSpPr>
        <p:spPr/>
        <p:txBody>
          <a:bodyPr/>
          <a:lstStyle/>
          <a:p>
            <a:fld id="{BEBFEA3C-C8A1-4005-86DC-2C389F09C1CB}" type="slidenum">
              <a:rPr lang="en-GB" smtClean="0"/>
              <a:t>4</a:t>
            </a:fld>
            <a:endParaRPr lang="en-GB"/>
          </a:p>
        </p:txBody>
      </p:sp>
    </p:spTree>
    <p:extLst>
      <p:ext uri="{BB962C8B-B14F-4D97-AF65-F5344CB8AC3E}">
        <p14:creationId xmlns:p14="http://schemas.microsoft.com/office/powerpoint/2010/main" val="1490695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rot="10800000" flipV="1">
            <a:off x="476672" y="186185"/>
            <a:ext cx="6048672" cy="8771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altLang="en-US" sz="1200" b="1" i="0" u="none" strike="noStrike" cap="none" normalizeH="0" baseline="0" dirty="0" smtClean="0">
                <a:ln>
                  <a:noFill/>
                </a:ln>
                <a:solidFill>
                  <a:schemeClr val="tx1"/>
                </a:solidFill>
                <a:effectLst/>
                <a:latin typeface="+mn-lt"/>
                <a:ea typeface="Times New Roman" pitchFamily="18" charset="0"/>
                <a:cs typeface="Arial" pitchFamily="34" charset="0"/>
              </a:rPr>
              <a:t>TOWN HALL HIRE AGREEMENT</a:t>
            </a: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mn-lt"/>
                <a:ea typeface="Times New Roman" pitchFamily="18" charset="0"/>
                <a:cs typeface="Arial" pitchFamily="34" charset="0"/>
              </a:rPr>
              <a:t>APPENDIX</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200" b="1" i="0" u="sng" strike="noStrike" cap="none" normalizeH="0" baseline="0" dirty="0" smtClean="0">
                <a:ln>
                  <a:noFill/>
                </a:ln>
                <a:solidFill>
                  <a:schemeClr val="tx1"/>
                </a:solidFill>
                <a:effectLst/>
                <a:latin typeface="+mn-lt"/>
                <a:ea typeface="Times New Roman" pitchFamily="18" charset="0"/>
                <a:cs typeface="Arial" pitchFamily="34" charset="0"/>
              </a:rPr>
              <a:t>Stanley Town Hall Fire and Safety Plan</a:t>
            </a: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mn-lt"/>
                <a:ea typeface="Times New Roman" pitchFamily="18" charset="0"/>
                <a:cs typeface="Arial" pitchFamily="34" charset="0"/>
              </a:rPr>
              <a:t>These instructions are brought to the attention of the Fire Precautions Officers as nominated in the Hire Agreement.  The Fire Precaution Officers will carry out the following procedures prior to and during the attendance of the public.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mn-lt"/>
                <a:ea typeface="Times New Roman" pitchFamily="18" charset="0"/>
                <a:cs typeface="Arial" pitchFamily="34" charset="0"/>
              </a:rPr>
              <a:t> </a:t>
            </a: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mn-lt"/>
                <a:ea typeface="Times New Roman" pitchFamily="18" charset="0"/>
                <a:cs typeface="Arial" pitchFamily="34" charset="0"/>
              </a:rPr>
              <a:t>Familiarize yourselves with the general layout of the main hall, cloakrooms, bars, stage area and all escape routes.</a:t>
            </a:r>
          </a:p>
          <a:p>
            <a:pPr marL="0" marR="0" lvl="0" indent="0" algn="just" defTabSz="914400" rtl="0" eaLnBrk="0" fontAlgn="base" latinLnBrk="0" hangingPunct="0">
              <a:lnSpc>
                <a:spcPct val="100000"/>
              </a:lnSpc>
              <a:spcBef>
                <a:spcPct val="0"/>
              </a:spcBef>
              <a:spcAft>
                <a:spcPct val="0"/>
              </a:spcAft>
              <a:buClrTx/>
              <a:buSzTx/>
              <a:tabLst/>
            </a:pP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mn-lt"/>
                <a:ea typeface="Times New Roman" pitchFamily="18" charset="0"/>
                <a:cs typeface="Arial" pitchFamily="34" charset="0"/>
              </a:rPr>
              <a:t>Ensure that all exit doors on the escape routes and final exit doors are unlocked prior to the admittance of the public.  The east and west escape routes should be patrolled frequently during performances.  You are also required to observe the ground floor corridor through the east glazed doors from time to time.  </a:t>
            </a:r>
          </a:p>
          <a:p>
            <a:pPr marL="0" marR="0" lvl="0" indent="0" algn="just" defTabSz="914400" rtl="0" eaLnBrk="0" fontAlgn="base" latinLnBrk="0" hangingPunct="0">
              <a:lnSpc>
                <a:spcPct val="100000"/>
              </a:lnSpc>
              <a:spcBef>
                <a:spcPct val="0"/>
              </a:spcBef>
              <a:spcAft>
                <a:spcPct val="0"/>
              </a:spcAft>
              <a:buClrTx/>
              <a:buSzTx/>
              <a:tabLst/>
            </a:pP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mn-lt"/>
                <a:ea typeface="Times New Roman" pitchFamily="18" charset="0"/>
                <a:cs typeface="Arial" pitchFamily="34" charset="0"/>
              </a:rPr>
              <a:t>Ensure that the location of all fire equipment is known to you, and check that such equipment is not obstructed.  </a:t>
            </a:r>
          </a:p>
          <a:p>
            <a:pPr marL="0" marR="0" lvl="0" indent="0" algn="just" defTabSz="914400" rtl="0" eaLnBrk="0" fontAlgn="base" latinLnBrk="0" hangingPunct="0">
              <a:lnSpc>
                <a:spcPct val="100000"/>
              </a:lnSpc>
              <a:spcBef>
                <a:spcPct val="0"/>
              </a:spcBef>
              <a:spcAft>
                <a:spcPct val="0"/>
              </a:spcAft>
              <a:buClrTx/>
              <a:buSzTx/>
              <a:tabLst/>
            </a:pP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mn-lt"/>
                <a:ea typeface="Times New Roman" pitchFamily="18" charset="0"/>
                <a:cs typeface="Arial" pitchFamily="34" charset="0"/>
              </a:rPr>
              <a:t>Ensure that clearly defined gangways and all escape routes remain free from obstruction.  Where there is a seated audience you shall ensure that the chairs are laid out in such a manner so as to ensure easy passage during an emergency.</a:t>
            </a:r>
          </a:p>
          <a:p>
            <a:pPr marL="0" marR="0" lvl="0" indent="0" algn="just" defTabSz="914400" rtl="0" eaLnBrk="0" fontAlgn="base" latinLnBrk="0" hangingPunct="0">
              <a:lnSpc>
                <a:spcPct val="100000"/>
              </a:lnSpc>
              <a:spcBef>
                <a:spcPct val="0"/>
              </a:spcBef>
              <a:spcAft>
                <a:spcPct val="0"/>
              </a:spcAft>
              <a:buClrTx/>
              <a:buSzTx/>
              <a:tabLst/>
            </a:pP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mn-lt"/>
                <a:ea typeface="Times New Roman" pitchFamily="18" charset="0"/>
                <a:cs typeface="Arial" pitchFamily="34" charset="0"/>
              </a:rPr>
              <a:t>Upon the raising of a fire alarm, you will assist the public to make an orderly evacuation, and ensure that no persons are left in the Premises or in any part of the Town Hall.  Do not allow persons to visit the cloakroom for any purpose as this will cause congestion and delay.</a:t>
            </a:r>
          </a:p>
          <a:p>
            <a:pPr marL="0" marR="0" lvl="0" indent="0" algn="just" defTabSz="914400" rtl="0" eaLnBrk="0" fontAlgn="base" latinLnBrk="0" hangingPunct="0">
              <a:lnSpc>
                <a:spcPct val="100000"/>
              </a:lnSpc>
              <a:spcBef>
                <a:spcPct val="0"/>
              </a:spcBef>
              <a:spcAft>
                <a:spcPct val="0"/>
              </a:spcAft>
              <a:buClrTx/>
              <a:buSzTx/>
              <a:tabLst/>
            </a:pP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mn-lt"/>
                <a:ea typeface="Times New Roman" pitchFamily="18" charset="0"/>
                <a:cs typeface="Arial" pitchFamily="34" charset="0"/>
              </a:rPr>
              <a:t>Once the Town Hall has been evacuated, ensure that the public do not re-enter the Premises until the Town Hall has been declared safe to do so by a Fire Officer.</a:t>
            </a:r>
          </a:p>
          <a:p>
            <a:pPr marL="0" marR="0" lvl="0" indent="0" algn="just" defTabSz="914400" rtl="0" eaLnBrk="0" fontAlgn="base" latinLnBrk="0" hangingPunct="0">
              <a:lnSpc>
                <a:spcPct val="100000"/>
              </a:lnSpc>
              <a:spcBef>
                <a:spcPct val="0"/>
              </a:spcBef>
              <a:spcAft>
                <a:spcPct val="0"/>
              </a:spcAft>
              <a:buClrTx/>
              <a:buSzTx/>
              <a:tabLst/>
            </a:pP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mn-lt"/>
                <a:ea typeface="Times New Roman" pitchFamily="18" charset="0"/>
                <a:cs typeface="Arial" pitchFamily="34" charset="0"/>
              </a:rPr>
              <a:t>Upon failure of the electricity supply, evacuation of the Premises must be carried out immediately as defined in paragraph 5 above.  </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mn-lt"/>
                <a:ea typeface="Times New Roman" pitchFamily="18" charset="0"/>
                <a:cs typeface="Arial" pitchFamily="34" charset="0"/>
              </a:rPr>
              <a:t>You are required to carry a torch which gives off sufficient illumination to be of use in a “lights out” situation, for the assistance of the public.  </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mn-lt"/>
                <a:ea typeface="Times New Roman" pitchFamily="18" charset="0"/>
                <a:cs typeface="Arial" pitchFamily="34" charset="0"/>
              </a:rPr>
              <a:t>You will ensure that the form of entertainment is of a nature that will not cause, or be likely to cause, a fire or injury to the public.  </a:t>
            </a:r>
          </a:p>
          <a:p>
            <a:pPr marL="0" marR="0" lvl="0" indent="0" algn="just" defTabSz="914400" rtl="0" eaLnBrk="0" fontAlgn="base" latinLnBrk="0" hangingPunct="0">
              <a:lnSpc>
                <a:spcPct val="100000"/>
              </a:lnSpc>
              <a:spcBef>
                <a:spcPct val="0"/>
              </a:spcBef>
              <a:spcAft>
                <a:spcPct val="0"/>
              </a:spcAft>
              <a:buClrTx/>
              <a:buSzTx/>
              <a:tabLst/>
            </a:pP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mn-lt"/>
                <a:ea typeface="Times New Roman" pitchFamily="18" charset="0"/>
                <a:cs typeface="Arial" pitchFamily="34" charset="0"/>
              </a:rPr>
              <a:t>Print Name. .......................................... .. Signed .............................................</a:t>
            </a: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mn-lt"/>
                <a:ea typeface="Times New Roman" pitchFamily="18" charset="0"/>
                <a:cs typeface="Arial" pitchFamily="34" charset="0"/>
              </a:rPr>
              <a:t>	Fire Precaution Officer 1</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mn-lt"/>
                <a:ea typeface="Times New Roman" pitchFamily="18" charset="0"/>
                <a:cs typeface="Arial" pitchFamily="34" charset="0"/>
              </a:rPr>
              <a:t>Print Name. .......................................... ..Signed .............................................</a:t>
            </a: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mn-lt"/>
                <a:ea typeface="Times New Roman" pitchFamily="18" charset="0"/>
                <a:cs typeface="Arial" pitchFamily="34" charset="0"/>
              </a:rPr>
              <a:t>	Fire Precaution Officer 2</a:t>
            </a:r>
            <a:endParaRPr kumimoji="0" lang="en-GB" altLang="en-US" sz="1200" b="0" i="0" u="none" strike="noStrike" cap="none" normalizeH="0" baseline="0" dirty="0" smtClean="0">
              <a:ln>
                <a:noFill/>
              </a:ln>
              <a:solidFill>
                <a:schemeClr val="tx1"/>
              </a:solidFill>
              <a:effectLst/>
              <a:latin typeface="+mn-lt"/>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mn-lt"/>
                <a:ea typeface="Times New Roman" pitchFamily="18" charset="0"/>
                <a:cs typeface="Arial" pitchFamily="34" charset="0"/>
              </a:rPr>
              <a:t>The Fire Precaution Officers must be </a:t>
            </a:r>
            <a:r>
              <a:rPr kumimoji="0" lang="en-US" altLang="en-US" sz="1200" b="1" i="0" u="sng" strike="noStrike" cap="none" normalizeH="0" baseline="0" dirty="0" smtClean="0">
                <a:ln>
                  <a:noFill/>
                </a:ln>
                <a:solidFill>
                  <a:schemeClr val="tx1"/>
                </a:solidFill>
                <a:effectLst/>
                <a:latin typeface="+mn-lt"/>
                <a:ea typeface="Times New Roman" pitchFamily="18" charset="0"/>
                <a:cs typeface="Arial" pitchFamily="34" charset="0"/>
              </a:rPr>
              <a:t>different </a:t>
            </a:r>
            <a:r>
              <a:rPr kumimoji="0" lang="en-US" altLang="en-US" sz="1200" b="1" i="0" u="none" strike="noStrike" cap="none" normalizeH="0" baseline="0" dirty="0" smtClean="0">
                <a:ln>
                  <a:noFill/>
                </a:ln>
                <a:solidFill>
                  <a:schemeClr val="tx1"/>
                </a:solidFill>
                <a:effectLst/>
                <a:latin typeface="+mn-lt"/>
                <a:ea typeface="Times New Roman" pitchFamily="18" charset="0"/>
                <a:cs typeface="Arial" pitchFamily="34" charset="0"/>
              </a:rPr>
              <a:t>people to those named as Stewards.</a:t>
            </a:r>
            <a:r>
              <a:rPr kumimoji="0" lang="en-US" altLang="en-US" sz="1200" b="0" i="0" u="none" strike="noStrike" cap="none" normalizeH="0" baseline="0" dirty="0" smtClean="0">
                <a:ln>
                  <a:noFill/>
                </a:ln>
                <a:solidFill>
                  <a:schemeClr val="tx1"/>
                </a:solidFill>
                <a:effectLst/>
                <a:latin typeface="+mn-lt"/>
                <a:ea typeface="Times New Roman" pitchFamily="18" charset="0"/>
                <a:cs typeface="Arial" pitchFamily="34" charset="0"/>
              </a:rPr>
              <a:t>		</a:t>
            </a:r>
            <a:endParaRPr kumimoji="0" lang="en-US" altLang="en-US" sz="1200" b="0" i="0" u="none" strike="noStrike" cap="none" normalizeH="0" baseline="0" dirty="0" smtClean="0">
              <a:ln>
                <a:noFill/>
              </a:ln>
              <a:solidFill>
                <a:schemeClr val="tx1"/>
              </a:solidFill>
              <a:effectLst/>
              <a:latin typeface="+mn-lt"/>
              <a:cs typeface="Arial" pitchFamily="34" charset="0"/>
            </a:endParaRPr>
          </a:p>
        </p:txBody>
      </p:sp>
      <p:sp>
        <p:nvSpPr>
          <p:cNvPr id="5" name="Slide Number Placeholder 4"/>
          <p:cNvSpPr>
            <a:spLocks noGrp="1"/>
          </p:cNvSpPr>
          <p:nvPr>
            <p:ph type="sldNum" sz="quarter" idx="12"/>
          </p:nvPr>
        </p:nvSpPr>
        <p:spPr/>
        <p:txBody>
          <a:bodyPr/>
          <a:lstStyle/>
          <a:p>
            <a:fld id="{BEBFEA3C-C8A1-4005-86DC-2C389F09C1CB}" type="slidenum">
              <a:rPr lang="en-GB" smtClean="0"/>
              <a:t>5</a:t>
            </a:fld>
            <a:endParaRPr lang="en-GB"/>
          </a:p>
        </p:txBody>
      </p:sp>
    </p:spTree>
    <p:extLst>
      <p:ext uri="{BB962C8B-B14F-4D97-AF65-F5344CB8AC3E}">
        <p14:creationId xmlns:p14="http://schemas.microsoft.com/office/powerpoint/2010/main" val="1263599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0648" y="395536"/>
            <a:ext cx="6120680" cy="7663636"/>
          </a:xfrm>
          <a:prstGeom prst="rect">
            <a:avLst/>
          </a:prstGeom>
        </p:spPr>
        <p:txBody>
          <a:bodyPr wrap="square">
            <a:spAutoFit/>
          </a:bodyPr>
          <a:lstStyle/>
          <a:p>
            <a:r>
              <a:rPr lang="en-US" sz="1200" dirty="0" smtClean="0"/>
              <a:t>Where consent is  given </a:t>
            </a:r>
            <a:r>
              <a:rPr lang="en-US" sz="1200" dirty="0"/>
              <a:t>food or drink shall be sold or consumed only in those parts of the Town Hall allowed by FIG, which shall not in any circumstances include the cloakrooms or lavatories.</a:t>
            </a:r>
            <a:endParaRPr lang="en-GB" sz="1200" dirty="0"/>
          </a:p>
          <a:p>
            <a:r>
              <a:rPr lang="en-US" sz="1200" dirty="0"/>
              <a:t> </a:t>
            </a:r>
            <a:endParaRPr lang="en-GB" sz="1200" dirty="0"/>
          </a:p>
          <a:p>
            <a:pPr lvl="0"/>
            <a:r>
              <a:rPr lang="en-US" sz="1200" dirty="0"/>
              <a:t>The Licensee shall not stage any live entertainment without the consent of FIG.  </a:t>
            </a:r>
            <a:endParaRPr lang="en-GB" sz="1200" dirty="0"/>
          </a:p>
          <a:p>
            <a:r>
              <a:rPr lang="en-US" sz="1200" dirty="0"/>
              <a:t> </a:t>
            </a:r>
            <a:endParaRPr lang="en-GB" sz="1200" dirty="0"/>
          </a:p>
          <a:p>
            <a:pPr lvl="0" algn="just"/>
            <a:r>
              <a:rPr lang="en-US" sz="1200" dirty="0"/>
              <a:t>The Licensee shall not perform, screen or play (or permit to be performed, screened or played) any drama, film or musical work in which copyright exists without having first obtained a copyright license.  The Licensee must comply with the terms of the copyright license.  FIG shall be entitled to demand sight of the copyright license.  If the Licensee fails to obtain a copyright </a:t>
            </a:r>
            <a:r>
              <a:rPr lang="en-US" sz="1200" dirty="0" smtClean="0"/>
              <a:t>license </a:t>
            </a:r>
            <a:r>
              <a:rPr lang="en-US" sz="1200" dirty="0"/>
              <a:t>or breaches the terms of a copyright license, the Licensee shall indemnify FIG against any claims from the owner of the copyright.</a:t>
            </a:r>
            <a:endParaRPr lang="en-GB" sz="1200" dirty="0"/>
          </a:p>
          <a:p>
            <a:r>
              <a:rPr lang="en-US" sz="1200" dirty="0"/>
              <a:t> </a:t>
            </a:r>
            <a:endParaRPr lang="en-GB" sz="1200" dirty="0"/>
          </a:p>
          <a:p>
            <a:r>
              <a:rPr lang="en-US" sz="1200" dirty="0"/>
              <a:t> </a:t>
            </a:r>
            <a:endParaRPr lang="en-GB" sz="1200" dirty="0"/>
          </a:p>
          <a:p>
            <a:pPr lvl="0"/>
            <a:r>
              <a:rPr lang="en-US" b="1" dirty="0">
                <a:solidFill>
                  <a:srgbClr val="FF0000"/>
                </a:solidFill>
              </a:rPr>
              <a:t>To prevent disturbance to the </a:t>
            </a:r>
            <a:r>
              <a:rPr lang="en-US" b="1">
                <a:solidFill>
                  <a:srgbClr val="FF0000"/>
                </a:solidFill>
              </a:rPr>
              <a:t>Courts </a:t>
            </a:r>
            <a:r>
              <a:rPr lang="en-US" b="1" smtClean="0">
                <a:solidFill>
                  <a:srgbClr val="FF0000"/>
                </a:solidFill>
              </a:rPr>
              <a:t>NO </a:t>
            </a:r>
            <a:r>
              <a:rPr lang="en-US" b="1" dirty="0" smtClean="0">
                <a:solidFill>
                  <a:srgbClr val="FF0000"/>
                </a:solidFill>
              </a:rPr>
              <a:t>equipment </a:t>
            </a:r>
            <a:r>
              <a:rPr lang="en-US" b="1" dirty="0">
                <a:solidFill>
                  <a:srgbClr val="FF0000"/>
                </a:solidFill>
              </a:rPr>
              <a:t>must be set up during normal Government Office hours </a:t>
            </a:r>
            <a:r>
              <a:rPr lang="en-US" b="1" dirty="0" smtClean="0">
                <a:solidFill>
                  <a:srgbClr val="FF0000"/>
                </a:solidFill>
              </a:rPr>
              <a:t>8am </a:t>
            </a:r>
            <a:r>
              <a:rPr lang="en-US" b="1" dirty="0">
                <a:solidFill>
                  <a:srgbClr val="FF0000"/>
                </a:solidFill>
              </a:rPr>
              <a:t>– </a:t>
            </a:r>
            <a:r>
              <a:rPr lang="en-US" b="1" dirty="0" smtClean="0">
                <a:solidFill>
                  <a:srgbClr val="FF0000"/>
                </a:solidFill>
              </a:rPr>
              <a:t>4.30pm</a:t>
            </a:r>
            <a:endParaRPr lang="en-GB" b="1" dirty="0">
              <a:solidFill>
                <a:srgbClr val="FF0000"/>
              </a:solidFill>
            </a:endParaRPr>
          </a:p>
          <a:p>
            <a:r>
              <a:rPr lang="en-US" dirty="0"/>
              <a:t> </a:t>
            </a:r>
            <a:endParaRPr lang="en-GB" dirty="0"/>
          </a:p>
          <a:p>
            <a:r>
              <a:rPr lang="en-US" sz="1200" b="1" dirty="0"/>
              <a:t>IMPORTANT NOTICE</a:t>
            </a:r>
            <a:r>
              <a:rPr lang="en-US" sz="1200" dirty="0"/>
              <a:t> </a:t>
            </a:r>
            <a:endParaRPr lang="en-GB" sz="1200" dirty="0"/>
          </a:p>
          <a:p>
            <a:r>
              <a:rPr lang="en-US" sz="1200" dirty="0"/>
              <a:t> </a:t>
            </a:r>
            <a:endParaRPr lang="en-GB" sz="1200" dirty="0"/>
          </a:p>
          <a:p>
            <a:pPr algn="just"/>
            <a:r>
              <a:rPr lang="en-US" sz="1200" dirty="0"/>
              <a:t>FIG’s public liability insurance policy covers claims for injuries or losses arising from the fabric of the Town Hall or from equipment situated within the Town Hall belonging to FIG.  It does not cover claims for injuries or losses arising from the activities of the Licensee or any equipment brought into the Town Hall by or on behalf of the Licensee.  The Licensee is required to fully indemnify FIG in respect of any claims for injuries or losses arising from the hire of the Town Hall.  The Licensee is strongly advised to arrange his own public liability insurance cover.  </a:t>
            </a:r>
            <a:endParaRPr lang="en-GB" sz="1200" dirty="0"/>
          </a:p>
          <a:p>
            <a:r>
              <a:rPr lang="en-US" sz="1200" dirty="0"/>
              <a:t> </a:t>
            </a:r>
            <a:endParaRPr lang="en-GB" sz="1200" dirty="0"/>
          </a:p>
          <a:p>
            <a:r>
              <a:rPr lang="en-US" sz="1200" b="1" dirty="0"/>
              <a:t> </a:t>
            </a:r>
            <a:endParaRPr lang="en-GB" sz="1200" dirty="0"/>
          </a:p>
          <a:p>
            <a:r>
              <a:rPr lang="en-US" sz="1200" b="1" dirty="0"/>
              <a:t> </a:t>
            </a:r>
            <a:endParaRPr lang="en-GB" sz="1200" dirty="0"/>
          </a:p>
          <a:p>
            <a:r>
              <a:rPr lang="en-US" sz="1200" b="1" dirty="0"/>
              <a:t>SIGNED BY OR ON BEHALF OF THE PARTIES HERETO:-</a:t>
            </a:r>
            <a:endParaRPr lang="en-GB" sz="1200" dirty="0"/>
          </a:p>
          <a:p>
            <a:r>
              <a:rPr lang="en-US" sz="1200" dirty="0"/>
              <a:t> </a:t>
            </a:r>
            <a:endParaRPr lang="en-GB" sz="1200" dirty="0"/>
          </a:p>
          <a:p>
            <a:r>
              <a:rPr lang="en-US" sz="1200" dirty="0"/>
              <a:t> </a:t>
            </a:r>
            <a:endParaRPr lang="en-GB" sz="1200" dirty="0"/>
          </a:p>
          <a:p>
            <a:r>
              <a:rPr lang="en-US" sz="1200" dirty="0"/>
              <a:t> </a:t>
            </a:r>
            <a:endParaRPr lang="en-GB" sz="1200" dirty="0"/>
          </a:p>
          <a:p>
            <a:r>
              <a:rPr lang="en-US" sz="1200" dirty="0"/>
              <a:t> </a:t>
            </a:r>
            <a:endParaRPr lang="en-GB" sz="1200" dirty="0"/>
          </a:p>
          <a:p>
            <a:r>
              <a:rPr lang="en-US" sz="1200" dirty="0"/>
              <a:t> </a:t>
            </a:r>
            <a:endParaRPr lang="en-GB" sz="1200" dirty="0"/>
          </a:p>
          <a:p>
            <a:r>
              <a:rPr lang="en-US" sz="1200" dirty="0"/>
              <a:t>..................................................                             ......................................................</a:t>
            </a:r>
            <a:endParaRPr lang="en-GB" sz="1200" dirty="0"/>
          </a:p>
          <a:p>
            <a:r>
              <a:rPr lang="en-US" sz="1200" dirty="0"/>
              <a:t>(Licensee)                                                                (For the Director of Public Works)</a:t>
            </a:r>
            <a:endParaRPr lang="en-GB" sz="1200" dirty="0"/>
          </a:p>
          <a:p>
            <a:r>
              <a:rPr lang="en-US" b="1" dirty="0"/>
              <a:t/>
            </a:r>
            <a:br>
              <a:rPr lang="en-US" b="1" dirty="0"/>
            </a:br>
            <a:endParaRPr lang="en-GB" dirty="0"/>
          </a:p>
        </p:txBody>
      </p:sp>
      <p:sp>
        <p:nvSpPr>
          <p:cNvPr id="5" name="Slide Number Placeholder 4"/>
          <p:cNvSpPr>
            <a:spLocks noGrp="1"/>
          </p:cNvSpPr>
          <p:nvPr>
            <p:ph type="sldNum" sz="quarter" idx="12"/>
          </p:nvPr>
        </p:nvSpPr>
        <p:spPr/>
        <p:txBody>
          <a:bodyPr/>
          <a:lstStyle/>
          <a:p>
            <a:fld id="{BEBFEA3C-C8A1-4005-86DC-2C389F09C1CB}" type="slidenum">
              <a:rPr lang="en-GB" smtClean="0"/>
              <a:t>6</a:t>
            </a:fld>
            <a:endParaRPr lang="en-GB"/>
          </a:p>
        </p:txBody>
      </p:sp>
    </p:spTree>
    <p:extLst>
      <p:ext uri="{BB962C8B-B14F-4D97-AF65-F5344CB8AC3E}">
        <p14:creationId xmlns:p14="http://schemas.microsoft.com/office/powerpoint/2010/main" val="14585273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849</Words>
  <Application>Microsoft Office PowerPoint</Application>
  <PresentationFormat>On-screen Show (4:3)</PresentationFormat>
  <Paragraphs>181</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Falkland Islands Government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Senior Clerk Admin</dc:creator>
  <cp:lastModifiedBy>Senior Clerk Admin</cp:lastModifiedBy>
  <cp:revision>77</cp:revision>
  <cp:lastPrinted>2019-11-04T14:08:03Z</cp:lastPrinted>
  <dcterms:created xsi:type="dcterms:W3CDTF">2019-04-05T17:58:22Z</dcterms:created>
  <dcterms:modified xsi:type="dcterms:W3CDTF">2021-02-24T12:56:59Z</dcterms:modified>
</cp:coreProperties>
</file>